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72" r:id="rId6"/>
    <p:sldId id="271" r:id="rId7"/>
    <p:sldId id="265" r:id="rId8"/>
    <p:sldId id="266" r:id="rId9"/>
    <p:sldId id="267" r:id="rId10"/>
    <p:sldId id="268" r:id="rId11"/>
    <p:sldId id="270" r:id="rId12"/>
    <p:sldId id="269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000" autoAdjust="0"/>
  </p:normalViewPr>
  <p:slideViewPr>
    <p:cSldViewPr>
      <p:cViewPr varScale="1">
        <p:scale>
          <a:sx n="82" d="100"/>
          <a:sy n="82" d="100"/>
        </p:scale>
        <p:origin x="-17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B52F2-9F3E-4E0C-9AA8-9BA2C24F9078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837B-E8D8-4E92-9E3B-F5237EC589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19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76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667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36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84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7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837B-E8D8-4E92-9E3B-F5237EC589B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219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80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47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01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90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15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63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43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21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5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12/25/14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47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jpeg"/><Relationship Id="rId13" Type="http://schemas.openxmlformats.org/officeDocument/2006/relationships/image" Target="../media/image24.png"/><Relationship Id="rId1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34.png"/><Relationship Id="rId13" Type="http://schemas.openxmlformats.org/officeDocument/2006/relationships/image" Target="../media/image22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7.png"/><Relationship Id="rId1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33.png"/><Relationship Id="rId8" Type="http://schemas.openxmlformats.org/officeDocument/2006/relationships/image" Target="../media/image20.png"/><Relationship Id="rId9" Type="http://schemas.openxmlformats.org/officeDocument/2006/relationships/image" Target="../media/image34.png"/><Relationship Id="rId10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182041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CN" b="1" dirty="0">
                <a:solidFill>
                  <a:schemeClr val="accent6"/>
                </a:solidFill>
                <a:latin typeface="华文新魏" pitchFamily="2" charset="-122"/>
                <a:ea typeface="华文新魏" pitchFamily="2" charset="-122"/>
              </a:rPr>
              <a:t>Towards An Open Data Set for Trace-Oriented Monitoring</a:t>
            </a:r>
            <a:endParaRPr lang="zh-CN" altLang="en-US" b="1" dirty="0">
              <a:solidFill>
                <a:schemeClr val="accent6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" y="3476600"/>
            <a:ext cx="9143999" cy="22566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Jingwen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 Zhou</a:t>
            </a:r>
            <a:r>
              <a:rPr lang="en-US" altLang="zh-CN" sz="2400" baseline="300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, </a:t>
            </a:r>
            <a:r>
              <a:rPr lang="en-US" altLang="zh-CN" sz="2400" dirty="0" err="1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Zhenbang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Chen</a:t>
            </a:r>
            <a:r>
              <a:rPr lang="en-US" altLang="zh-CN" sz="2400" baseline="300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, </a:t>
            </a:r>
            <a:r>
              <a:rPr lang="en-US" altLang="zh-CN" sz="2400" dirty="0" err="1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Ji</a:t>
            </a:r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 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Wang</a:t>
            </a:r>
            <a:r>
              <a:rPr lang="en-US" altLang="zh-CN" sz="2400" baseline="300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1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,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zh-CN" sz="2400" dirty="0" err="1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Zibin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 Zheng</a:t>
            </a:r>
            <a:r>
              <a:rPr lang="en-US" altLang="zh-CN" sz="2400" baseline="300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2</a:t>
            </a:r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, and Michael R. Lyu</a:t>
            </a:r>
            <a:r>
              <a:rPr lang="en-US" altLang="zh-CN" sz="2400" baseline="30000" dirty="0" smtClean="0">
                <a:solidFill>
                  <a:schemeClr val="bg1">
                    <a:lumMod val="95000"/>
                  </a:schemeClr>
                </a:solidFill>
                <a:latin typeface="华文隶书" pitchFamily="2" charset="-122"/>
                <a:ea typeface="华文隶书" pitchFamily="2" charset="-122"/>
              </a:rPr>
              <a:t>1,2</a:t>
            </a:r>
            <a:endParaRPr lang="en-US" altLang="zh-CN" sz="2400" dirty="0" smtClean="0">
              <a:solidFill>
                <a:schemeClr val="bg1">
                  <a:lumMod val="95000"/>
                </a:schemeClr>
              </a:solidFill>
              <a:latin typeface="华文隶书" pitchFamily="2" charset="-122"/>
              <a:ea typeface="华文隶书" pitchFamily="2" charset="-122"/>
            </a:endParaRPr>
          </a:p>
          <a:p>
            <a:pPr>
              <a:spcBef>
                <a:spcPts val="0"/>
              </a:spcBef>
            </a:pPr>
            <a:r>
              <a:rPr lang="en-US" altLang="zh-CN" sz="2000" baseline="30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1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National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University of Defense Technology, Changsha, 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China</a:t>
            </a:r>
          </a:p>
          <a:p>
            <a:pPr>
              <a:spcBef>
                <a:spcPts val="0"/>
              </a:spcBef>
            </a:pPr>
            <a:r>
              <a:rPr lang="en-US" altLang="zh-CN" sz="2000" baseline="30000" dirty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2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Chinese </a:t>
            </a:r>
            <a:r>
              <a:rPr lang="en-US" altLang="zh-CN" sz="2000" dirty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University of Hong Kong, Hong Kong, </a:t>
            </a:r>
            <a:r>
              <a:rPr lang="en-US" altLang="zh-CN" sz="2000" dirty="0" smtClean="0">
                <a:solidFill>
                  <a:schemeClr val="bg2">
                    <a:lumMod val="90000"/>
                  </a:schemeClr>
                </a:solidFill>
                <a:latin typeface="华文新魏" pitchFamily="2" charset="-122"/>
                <a:ea typeface="华文新魏" pitchFamily="2" charset="-122"/>
              </a:rPr>
              <a:t>China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800" u="sng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Email: </a:t>
            </a:r>
            <a:r>
              <a:rPr lang="en-US" altLang="zh-CN" sz="1800" u="sng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{</a:t>
            </a:r>
            <a:r>
              <a:rPr lang="en-US" altLang="zh-CN" sz="1800" u="sng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jwzhou</a:t>
            </a:r>
            <a:r>
              <a:rPr lang="en-US" altLang="zh-CN" sz="1800" u="sng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, </a:t>
            </a:r>
            <a:r>
              <a:rPr lang="en-US" altLang="zh-CN" sz="1800" u="sng" dirty="0" err="1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zbchen</a:t>
            </a:r>
            <a:r>
              <a:rPr lang="en-US" altLang="zh-CN" sz="1800" u="sng" dirty="0" smtClean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}@</a:t>
            </a:r>
            <a:r>
              <a:rPr lang="en-US" altLang="zh-CN" sz="1800" u="sng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nudt.edu.cn</a:t>
            </a:r>
            <a:endParaRPr lang="zh-CN" altLang="en-US" sz="1800" u="sng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16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37" y="137168"/>
            <a:ext cx="13372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副标题 2"/>
          <p:cNvSpPr txBox="1">
            <a:spLocks/>
          </p:cNvSpPr>
          <p:nvPr/>
        </p:nvSpPr>
        <p:spPr>
          <a:xfrm>
            <a:off x="4788023" y="5805264"/>
            <a:ext cx="4350113" cy="1042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This work is supported by :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National 973 Program of China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2011CB302603)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NSFC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61161160565 and No. 61303064)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SRFDP</a:t>
            </a:r>
            <a:r>
              <a:rPr lang="en-US" altLang="zh-CN" sz="1200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20114307120015)</a:t>
            </a:r>
          </a:p>
        </p:txBody>
      </p:sp>
    </p:spTree>
    <p:extLst>
      <p:ext uri="{BB962C8B-B14F-4D97-AF65-F5344CB8AC3E}">
        <p14:creationId xmlns:p14="http://schemas.microsoft.com/office/powerpoint/2010/main" val="372606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/>
        </p:nvSpPr>
        <p:spPr>
          <a:xfrm>
            <a:off x="2411760" y="1309032"/>
            <a:ext cx="4824536" cy="695777"/>
          </a:xfrm>
          <a:prstGeom prst="rect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907704" y="765865"/>
            <a:ext cx="100811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start </a:t>
            </a:r>
            <a:r>
              <a:rPr lang="en-US" altLang="zh-CN" sz="11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MTracer</a:t>
            </a:r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and HDFS </a:t>
            </a:r>
            <a:endParaRPr lang="en-US" altLang="zh-CN" sz="16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2411760" y="1309032"/>
            <a:ext cx="4824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2411760" y="1155143"/>
            <a:ext cx="0" cy="84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7236296" y="1155143"/>
            <a:ext cx="0" cy="849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Details in Collection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367405" y="1438172"/>
            <a:ext cx="1296144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i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Normal</a:t>
            </a:r>
            <a:endParaRPr lang="en-US" altLang="zh-CN" sz="20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1835696" y="2004809"/>
            <a:ext cx="6336704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699793" y="1367190"/>
            <a:ext cx="864095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start Clients</a:t>
            </a:r>
          </a:p>
        </p:txBody>
      </p:sp>
      <p:sp>
        <p:nvSpPr>
          <p:cNvPr id="66" name="矩形 65"/>
          <p:cNvSpPr/>
          <p:nvPr/>
        </p:nvSpPr>
        <p:spPr>
          <a:xfrm>
            <a:off x="3131840" y="1637871"/>
            <a:ext cx="3384376" cy="3478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3131840" y="1637871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3131840" y="1560926"/>
            <a:ext cx="0" cy="424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6516216" y="1560926"/>
            <a:ext cx="0" cy="424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矩形 70"/>
          <p:cNvSpPr/>
          <p:nvPr/>
        </p:nvSpPr>
        <p:spPr>
          <a:xfrm>
            <a:off x="6732240" y="764704"/>
            <a:ext cx="1008112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stop </a:t>
            </a:r>
            <a:r>
              <a:rPr lang="en-US" altLang="zh-CN" sz="1100" dirty="0" err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MTracer</a:t>
            </a:r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and HDFS </a:t>
            </a:r>
            <a:endParaRPr lang="en-US" altLang="zh-CN" sz="1600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6049875" y="1367190"/>
            <a:ext cx="970397" cy="2616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stop Clients</a:t>
            </a:r>
          </a:p>
        </p:txBody>
      </p:sp>
      <p:sp>
        <p:nvSpPr>
          <p:cNvPr id="73" name="矩形 72"/>
          <p:cNvSpPr/>
          <p:nvPr/>
        </p:nvSpPr>
        <p:spPr>
          <a:xfrm>
            <a:off x="3892424" y="1700060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request handling period</a:t>
            </a:r>
          </a:p>
        </p:txBody>
      </p:sp>
      <p:sp>
        <p:nvSpPr>
          <p:cNvPr id="74" name="矩形 73"/>
          <p:cNvSpPr/>
          <p:nvPr/>
        </p:nvSpPr>
        <p:spPr>
          <a:xfrm>
            <a:off x="3892423" y="1321023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trace collection period</a:t>
            </a:r>
          </a:p>
        </p:txBody>
      </p:sp>
      <p:grpSp>
        <p:nvGrpSpPr>
          <p:cNvPr id="155" name="组合 154"/>
          <p:cNvGrpSpPr/>
          <p:nvPr/>
        </p:nvGrpSpPr>
        <p:grpSpPr>
          <a:xfrm>
            <a:off x="367405" y="3027351"/>
            <a:ext cx="7804995" cy="849666"/>
            <a:chOff x="367405" y="3027351"/>
            <a:chExt cx="7804995" cy="849666"/>
          </a:xfrm>
        </p:grpSpPr>
        <p:grpSp>
          <p:nvGrpSpPr>
            <p:cNvPr id="75" name="组合 74"/>
            <p:cNvGrpSpPr/>
            <p:nvPr/>
          </p:nvGrpSpPr>
          <p:grpSpPr>
            <a:xfrm>
              <a:off x="2411760" y="3027351"/>
              <a:ext cx="4824536" cy="849666"/>
              <a:chOff x="2411760" y="918592"/>
              <a:chExt cx="4824536" cy="849666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rgbClr val="00B05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78" name="直接连接符 77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矩形 80"/>
            <p:cNvSpPr/>
            <p:nvPr/>
          </p:nvSpPr>
          <p:spPr>
            <a:xfrm>
              <a:off x="367405" y="3329073"/>
              <a:ext cx="129614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Abnormal</a:t>
              </a:r>
              <a:endPara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82" name="直接箭头连接符 81"/>
            <p:cNvCxnSpPr/>
            <p:nvPr/>
          </p:nvCxnSpPr>
          <p:spPr>
            <a:xfrm>
              <a:off x="1835696" y="3877017"/>
              <a:ext cx="63367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矩形 100"/>
          <p:cNvSpPr/>
          <p:nvPr/>
        </p:nvSpPr>
        <p:spPr>
          <a:xfrm>
            <a:off x="2721473" y="3181884"/>
            <a:ext cx="4082775" cy="674470"/>
          </a:xfrm>
          <a:prstGeom prst="rect">
            <a:avLst/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103" name="直接连接符 102"/>
          <p:cNvCxnSpPr/>
          <p:nvPr/>
        </p:nvCxnSpPr>
        <p:spPr>
          <a:xfrm>
            <a:off x="2721474" y="3177772"/>
            <a:ext cx="40827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/>
          <p:cNvCxnSpPr/>
          <p:nvPr/>
        </p:nvCxnSpPr>
        <p:spPr>
          <a:xfrm>
            <a:off x="2721474" y="3028595"/>
            <a:ext cx="0" cy="82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/>
          <p:cNvCxnSpPr/>
          <p:nvPr/>
        </p:nvCxnSpPr>
        <p:spPr>
          <a:xfrm>
            <a:off x="6804248" y="3028126"/>
            <a:ext cx="0" cy="82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3131840" y="3433135"/>
            <a:ext cx="3384376" cy="424833"/>
            <a:chOff x="2411760" y="918592"/>
            <a:chExt cx="4824536" cy="849666"/>
          </a:xfrm>
        </p:grpSpPr>
        <p:sp>
          <p:nvSpPr>
            <p:cNvPr id="85" name="矩形 84"/>
            <p:cNvSpPr/>
            <p:nvPr/>
          </p:nvSpPr>
          <p:spPr>
            <a:xfrm>
              <a:off x="2411760" y="1072481"/>
              <a:ext cx="4824536" cy="6957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3175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2411760" y="1072481"/>
              <a:ext cx="482453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箭头连接符 86"/>
            <p:cNvCxnSpPr/>
            <p:nvPr/>
          </p:nvCxnSpPr>
          <p:spPr>
            <a:xfrm>
              <a:off x="2411760" y="918592"/>
              <a:ext cx="0" cy="849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箭头连接符 87"/>
            <p:cNvCxnSpPr/>
            <p:nvPr/>
          </p:nvCxnSpPr>
          <p:spPr>
            <a:xfrm>
              <a:off x="7236296" y="918592"/>
              <a:ext cx="0" cy="849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矩形 105"/>
          <p:cNvSpPr/>
          <p:nvPr/>
        </p:nvSpPr>
        <p:spPr>
          <a:xfrm>
            <a:off x="2411760" y="2636912"/>
            <a:ext cx="674339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inject 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 fault</a:t>
            </a:r>
          </a:p>
        </p:txBody>
      </p:sp>
      <p:sp>
        <p:nvSpPr>
          <p:cNvPr id="107" name="矩形 106"/>
          <p:cNvSpPr/>
          <p:nvPr/>
        </p:nvSpPr>
        <p:spPr>
          <a:xfrm>
            <a:off x="6408204" y="2650912"/>
            <a:ext cx="792088" cy="43088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recover</a:t>
            </a:r>
          </a:p>
          <a:p>
            <a:pPr algn="ctr"/>
            <a:r>
              <a:rPr lang="en-US" altLang="zh-CN" sz="11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the system</a:t>
            </a:r>
          </a:p>
        </p:txBody>
      </p:sp>
      <p:grpSp>
        <p:nvGrpSpPr>
          <p:cNvPr id="163" name="组合 162"/>
          <p:cNvGrpSpPr/>
          <p:nvPr/>
        </p:nvGrpSpPr>
        <p:grpSpPr>
          <a:xfrm>
            <a:off x="217288" y="4969709"/>
            <a:ext cx="7955112" cy="849666"/>
            <a:chOff x="217288" y="4969709"/>
            <a:chExt cx="7955112" cy="849666"/>
          </a:xfrm>
        </p:grpSpPr>
        <p:grpSp>
          <p:nvGrpSpPr>
            <p:cNvPr id="108" name="组合 107"/>
            <p:cNvGrpSpPr/>
            <p:nvPr/>
          </p:nvGrpSpPr>
          <p:grpSpPr>
            <a:xfrm>
              <a:off x="2411760" y="4969709"/>
              <a:ext cx="4824536" cy="849666"/>
              <a:chOff x="2411760" y="918592"/>
              <a:chExt cx="4824536" cy="849666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rgbClr val="00B05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10" name="直接连接符 109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箭头连接符 110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箭头连接符 111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3" name="矩形 112"/>
            <p:cNvSpPr/>
            <p:nvPr/>
          </p:nvSpPr>
          <p:spPr>
            <a:xfrm>
              <a:off x="217288" y="5199162"/>
              <a:ext cx="1596377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Combination</a:t>
              </a:r>
              <a:endParaRPr lang="en-US" altLang="zh-CN" sz="20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114" name="直接箭头连接符 113"/>
            <p:cNvCxnSpPr/>
            <p:nvPr/>
          </p:nvCxnSpPr>
          <p:spPr>
            <a:xfrm>
              <a:off x="1835696" y="5819375"/>
              <a:ext cx="63367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组合 157"/>
          <p:cNvGrpSpPr/>
          <p:nvPr/>
        </p:nvGrpSpPr>
        <p:grpSpPr>
          <a:xfrm>
            <a:off x="3026532" y="4540066"/>
            <a:ext cx="674339" cy="1258645"/>
            <a:chOff x="3026532" y="4540066"/>
            <a:chExt cx="674339" cy="1258645"/>
          </a:xfrm>
        </p:grpSpPr>
        <p:grpSp>
          <p:nvGrpSpPr>
            <p:cNvPr id="116" name="组合 115"/>
            <p:cNvGrpSpPr/>
            <p:nvPr/>
          </p:nvGrpSpPr>
          <p:grpSpPr>
            <a:xfrm>
              <a:off x="3292634" y="4951434"/>
              <a:ext cx="144017" cy="847277"/>
              <a:chOff x="2411759" y="898456"/>
              <a:chExt cx="4824537" cy="874044"/>
            </a:xfrm>
          </p:grpSpPr>
          <p:sp>
            <p:nvSpPr>
              <p:cNvPr id="117" name="矩形 116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18" name="直接连接符 117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箭头连接符 118"/>
              <p:cNvCxnSpPr/>
              <p:nvPr/>
            </p:nvCxnSpPr>
            <p:spPr>
              <a:xfrm>
                <a:off x="2411759" y="900111"/>
                <a:ext cx="0" cy="849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箭头连接符 119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矩形 125"/>
            <p:cNvSpPr/>
            <p:nvPr/>
          </p:nvSpPr>
          <p:spPr>
            <a:xfrm>
              <a:off x="3026532" y="4540066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3806217" y="4530960"/>
            <a:ext cx="674339" cy="1258645"/>
            <a:chOff x="3806217" y="4530960"/>
            <a:chExt cx="674339" cy="1258645"/>
          </a:xfrm>
        </p:grpSpPr>
        <p:grpSp>
          <p:nvGrpSpPr>
            <p:cNvPr id="128" name="组合 127"/>
            <p:cNvGrpSpPr/>
            <p:nvPr/>
          </p:nvGrpSpPr>
          <p:grpSpPr>
            <a:xfrm>
              <a:off x="3981211" y="4941167"/>
              <a:ext cx="319536" cy="848438"/>
              <a:chOff x="2411759" y="897259"/>
              <a:chExt cx="4824537" cy="875241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30" name="直接连接符 129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箭头连接符 130"/>
              <p:cNvCxnSpPr/>
              <p:nvPr/>
            </p:nvCxnSpPr>
            <p:spPr>
              <a:xfrm>
                <a:off x="2411759" y="897259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箭头连接符 131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矩形 132"/>
            <p:cNvSpPr/>
            <p:nvPr/>
          </p:nvSpPr>
          <p:spPr>
            <a:xfrm>
              <a:off x="3806217" y="4530960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4458381" y="4532935"/>
            <a:ext cx="584334" cy="1266195"/>
            <a:chOff x="4458381" y="4532935"/>
            <a:chExt cx="584334" cy="1266195"/>
          </a:xfrm>
        </p:grpSpPr>
        <p:grpSp>
          <p:nvGrpSpPr>
            <p:cNvPr id="134" name="组合 133"/>
            <p:cNvGrpSpPr/>
            <p:nvPr/>
          </p:nvGrpSpPr>
          <p:grpSpPr>
            <a:xfrm>
              <a:off x="4645280" y="4951853"/>
              <a:ext cx="206367" cy="847277"/>
              <a:chOff x="2411759" y="898456"/>
              <a:chExt cx="4824537" cy="874044"/>
            </a:xfrm>
          </p:grpSpPr>
          <p:sp>
            <p:nvSpPr>
              <p:cNvPr id="135" name="矩形 134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36" name="直接连接符 135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箭头连接符 136"/>
              <p:cNvCxnSpPr/>
              <p:nvPr/>
            </p:nvCxnSpPr>
            <p:spPr>
              <a:xfrm>
                <a:off x="2411759" y="899681"/>
                <a:ext cx="0" cy="84966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箭头连接符 137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9" name="矩形 138"/>
            <p:cNvSpPr/>
            <p:nvPr/>
          </p:nvSpPr>
          <p:spPr>
            <a:xfrm>
              <a:off x="4458381" y="4532935"/>
              <a:ext cx="584334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5380867" y="4528172"/>
            <a:ext cx="674339" cy="1269587"/>
            <a:chOff x="5380867" y="4528172"/>
            <a:chExt cx="674339" cy="1269587"/>
          </a:xfrm>
        </p:grpSpPr>
        <p:grpSp>
          <p:nvGrpSpPr>
            <p:cNvPr id="140" name="组合 139"/>
            <p:cNvGrpSpPr/>
            <p:nvPr/>
          </p:nvGrpSpPr>
          <p:grpSpPr>
            <a:xfrm>
              <a:off x="5683622" y="4941168"/>
              <a:ext cx="72009" cy="856591"/>
              <a:chOff x="2411759" y="883225"/>
              <a:chExt cx="4824537" cy="883651"/>
            </a:xfrm>
          </p:grpSpPr>
          <p:sp>
            <p:nvSpPr>
              <p:cNvPr id="141" name="矩形 140"/>
              <p:cNvSpPr/>
              <p:nvPr/>
            </p:nvSpPr>
            <p:spPr>
              <a:xfrm>
                <a:off x="2411759" y="1071098"/>
                <a:ext cx="4824537" cy="695778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42" name="直接连接符 141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箭头连接符 142"/>
              <p:cNvCxnSpPr/>
              <p:nvPr/>
            </p:nvCxnSpPr>
            <p:spPr>
              <a:xfrm>
                <a:off x="2411759" y="883225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箭头连接符 143"/>
              <p:cNvCxnSpPr/>
              <p:nvPr/>
            </p:nvCxnSpPr>
            <p:spPr>
              <a:xfrm>
                <a:off x="7236296" y="883225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矩形 144"/>
            <p:cNvSpPr/>
            <p:nvPr/>
          </p:nvSpPr>
          <p:spPr>
            <a:xfrm>
              <a:off x="5380867" y="4528172"/>
              <a:ext cx="674339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5989888" y="4528172"/>
            <a:ext cx="579284" cy="1270539"/>
            <a:chOff x="5989888" y="4528172"/>
            <a:chExt cx="579284" cy="127053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6156176" y="4951434"/>
              <a:ext cx="246745" cy="847277"/>
              <a:chOff x="2411759" y="898456"/>
              <a:chExt cx="4824537" cy="874044"/>
            </a:xfrm>
          </p:grpSpPr>
          <p:sp>
            <p:nvSpPr>
              <p:cNvPr id="147" name="矩形 146"/>
              <p:cNvSpPr/>
              <p:nvPr/>
            </p:nvSpPr>
            <p:spPr>
              <a:xfrm>
                <a:off x="2411759" y="1076723"/>
                <a:ext cx="4824537" cy="695777"/>
              </a:xfrm>
              <a:prstGeom prst="rect">
                <a:avLst/>
              </a:prstGeom>
              <a:solidFill>
                <a:srgbClr val="C00000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48" name="直接连接符 147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箭头连接符 148"/>
              <p:cNvCxnSpPr/>
              <p:nvPr/>
            </p:nvCxnSpPr>
            <p:spPr>
              <a:xfrm>
                <a:off x="2411759" y="900111"/>
                <a:ext cx="0" cy="84966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箭头连接符 149"/>
              <p:cNvCxnSpPr/>
              <p:nvPr/>
            </p:nvCxnSpPr>
            <p:spPr>
              <a:xfrm>
                <a:off x="7236296" y="898456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矩形 150"/>
            <p:cNvSpPr/>
            <p:nvPr/>
          </p:nvSpPr>
          <p:spPr>
            <a:xfrm>
              <a:off x="5989888" y="4528172"/>
              <a:ext cx="579284" cy="43088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</a:t>
              </a:r>
            </a:p>
            <a:p>
              <a:pPr algn="ctr"/>
              <a:r>
                <a:rPr lang="en-US" altLang="zh-CN" sz="11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 fault</a:t>
              </a:r>
            </a:p>
          </p:txBody>
        </p:sp>
      </p:grpSp>
      <p:sp>
        <p:nvSpPr>
          <p:cNvPr id="152" name="矩形 151"/>
          <p:cNvSpPr/>
          <p:nvPr/>
        </p:nvSpPr>
        <p:spPr>
          <a:xfrm>
            <a:off x="3892424" y="3553271"/>
            <a:ext cx="1863207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request handling period</a:t>
            </a:r>
          </a:p>
        </p:txBody>
      </p:sp>
      <p:grpSp>
        <p:nvGrpSpPr>
          <p:cNvPr id="164" name="组合 163"/>
          <p:cNvGrpSpPr/>
          <p:nvPr/>
        </p:nvGrpSpPr>
        <p:grpSpPr>
          <a:xfrm>
            <a:off x="3131840" y="5370730"/>
            <a:ext cx="3384376" cy="441401"/>
            <a:chOff x="3131840" y="5370730"/>
            <a:chExt cx="3384376" cy="441401"/>
          </a:xfrm>
        </p:grpSpPr>
        <p:grpSp>
          <p:nvGrpSpPr>
            <p:cNvPr id="121" name="组合 120"/>
            <p:cNvGrpSpPr/>
            <p:nvPr/>
          </p:nvGrpSpPr>
          <p:grpSpPr>
            <a:xfrm>
              <a:off x="3131840" y="5370730"/>
              <a:ext cx="3384376" cy="424833"/>
              <a:chOff x="2411760" y="918592"/>
              <a:chExt cx="4824536" cy="849666"/>
            </a:xfrm>
          </p:grpSpPr>
          <p:sp>
            <p:nvSpPr>
              <p:cNvPr id="122" name="矩形 121"/>
              <p:cNvSpPr/>
              <p:nvPr/>
            </p:nvSpPr>
            <p:spPr>
              <a:xfrm>
                <a:off x="2411760" y="1072481"/>
                <a:ext cx="4824536" cy="695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31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>
              <a:xfrm>
                <a:off x="2411760" y="1072481"/>
                <a:ext cx="482453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箭头连接符 123"/>
              <p:cNvCxnSpPr/>
              <p:nvPr/>
            </p:nvCxnSpPr>
            <p:spPr>
              <a:xfrm>
                <a:off x="2411760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箭头连接符 124"/>
              <p:cNvCxnSpPr/>
              <p:nvPr/>
            </p:nvCxnSpPr>
            <p:spPr>
              <a:xfrm>
                <a:off x="7236296" y="918592"/>
                <a:ext cx="0" cy="849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矩形 152"/>
            <p:cNvSpPr/>
            <p:nvPr/>
          </p:nvSpPr>
          <p:spPr>
            <a:xfrm>
              <a:off x="3981211" y="5504354"/>
              <a:ext cx="1863207" cy="30777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request handling period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54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4" grpId="0"/>
      <p:bldP spid="51" grpId="0"/>
      <p:bldP spid="56" grpId="0"/>
      <p:bldP spid="66" grpId="0" animBg="1"/>
      <p:bldP spid="71" grpId="0"/>
      <p:bldP spid="72" grpId="0"/>
      <p:bldP spid="73" grpId="0"/>
      <p:bldP spid="74" grpId="0"/>
      <p:bldP spid="101" grpId="0" animBg="1"/>
      <p:bldP spid="106" grpId="0"/>
      <p:bldP spid="107" grpId="0"/>
      <p:bldP spid="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Threads to Invalidity</a:t>
            </a:r>
            <a:endParaRPr lang="zh-CN" alt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4006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FontTx/>
              <a:buChar char="？"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Traces are collected only on HDFS.</a:t>
            </a:r>
          </a:p>
          <a:p>
            <a:pPr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</a:rPr>
              <a:t>Traces from HDFS are </a:t>
            </a:r>
            <a:r>
              <a:rPr lang="en-US" altLang="zh-CN" sz="2600" b="1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representative</a:t>
            </a: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</a:rPr>
              <a:t>, because:</a:t>
            </a:r>
          </a:p>
          <a:p>
            <a:pPr lvl="1"/>
            <a:r>
              <a:rPr lang="en-US" altLang="zh-CN" sz="2300" dirty="0" smtClean="0">
                <a:latin typeface="华文新魏" pitchFamily="2" charset="-122"/>
                <a:ea typeface="华文新魏" pitchFamily="2" charset="-122"/>
              </a:rPr>
              <a:t>HDFS is a widely used system, </a:t>
            </a:r>
          </a:p>
          <a:p>
            <a:pPr lvl="1"/>
            <a:r>
              <a:rPr lang="en-US" altLang="zh-CN" sz="2100" dirty="0" smtClean="0">
                <a:latin typeface="华文新魏" pitchFamily="2" charset="-122"/>
                <a:ea typeface="华文新魏" pitchFamily="2" charset="-122"/>
              </a:rPr>
              <a:t>and many mechanisms and procedures in HDFS are shared by others.</a:t>
            </a:r>
          </a:p>
          <a:p>
            <a:pPr>
              <a:spcBef>
                <a:spcPts val="3000"/>
              </a:spcBef>
              <a:spcAft>
                <a:spcPts val="600"/>
              </a:spcAft>
              <a:buClr>
                <a:srgbClr val="FF0000"/>
              </a:buClr>
              <a:buFont typeface="华文新魏" pitchFamily="2" charset="-122"/>
              <a:buChar char="？"/>
            </a:pP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During collection, the maximal DN number is 50.</a:t>
            </a:r>
          </a:p>
          <a:p>
            <a:pPr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</a:rPr>
              <a:t>It is enough </a:t>
            </a:r>
            <a:r>
              <a:rPr lang="en-US" altLang="zh-CN" sz="2600" dirty="0">
                <a:latin typeface="华文新魏" pitchFamily="2" charset="-122"/>
                <a:ea typeface="华文新魏" pitchFamily="2" charset="-122"/>
              </a:rPr>
              <a:t>for </a:t>
            </a:r>
            <a:r>
              <a:rPr lang="en-US" altLang="zh-CN" sz="2600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exhibiting various features </a:t>
            </a:r>
            <a:r>
              <a:rPr lang="en-US" altLang="zh-CN" sz="2600" dirty="0">
                <a:latin typeface="华文新魏" pitchFamily="2" charset="-122"/>
                <a:ea typeface="华文新魏" pitchFamily="2" charset="-122"/>
              </a:rPr>
              <a:t>of HDFS, because</a:t>
            </a: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</a:rPr>
              <a:t>:</a:t>
            </a:r>
          </a:p>
          <a:p>
            <a:pPr lvl="1"/>
            <a:r>
              <a:rPr lang="en-US" altLang="zh-CN" sz="2100" dirty="0" smtClean="0">
                <a:latin typeface="华文新魏" pitchFamily="2" charset="-122"/>
                <a:ea typeface="华文新魏" pitchFamily="2" charset="-122"/>
              </a:rPr>
              <a:t>traces are collected in different scenarios.</a:t>
            </a:r>
            <a:endParaRPr lang="en-US" altLang="zh-CN" sz="2100" dirty="0" smtClean="0"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  <a:p>
            <a:pPr>
              <a:spcBef>
                <a:spcPts val="3000"/>
              </a:spcBef>
              <a:spcAft>
                <a:spcPts val="600"/>
              </a:spcAft>
              <a:buClr>
                <a:srgbClr val="FF0000"/>
              </a:buClr>
              <a:buFont typeface="华文新魏" pitchFamily="2" charset="-122"/>
              <a:buChar char="？"/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Many other faults exist rather than the injected faults.</a:t>
            </a:r>
          </a:p>
          <a:p>
            <a:pPr>
              <a:spcBef>
                <a:spcPts val="600"/>
              </a:spcBef>
              <a:buClr>
                <a:srgbClr val="00B050"/>
              </a:buClr>
              <a:buFont typeface="华文新魏" pitchFamily="2" charset="-122"/>
              <a:buChar char="！"/>
            </a:pP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Injected faults are </a:t>
            </a:r>
            <a:r>
              <a:rPr lang="en-US" altLang="zh-CN" sz="2600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representative</a:t>
            </a:r>
            <a:r>
              <a:rPr lang="en-US" altLang="zh-CN" sz="26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, because: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containing different types,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involving both function and performance faults,</a:t>
            </a:r>
          </a:p>
          <a:p>
            <a:pPr lvl="1">
              <a:spcBef>
                <a:spcPts val="1200"/>
              </a:spcBef>
            </a:pPr>
            <a:r>
              <a:rPr lang="en-US" altLang="zh-CN" sz="21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 and selecting the most frequent faults.</a:t>
            </a:r>
            <a:endParaRPr lang="zh-CN" altLang="en-US" sz="21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9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2693986"/>
            <a:ext cx="9144000" cy="1470025"/>
          </a:xfrm>
        </p:spPr>
        <p:txBody>
          <a:bodyPr>
            <a:noAutofit/>
          </a:bodyPr>
          <a:lstStyle/>
          <a:p>
            <a:r>
              <a:rPr lang="en-US" altLang="zh-CN" b="1" dirty="0" smtClean="0">
                <a:solidFill>
                  <a:schemeClr val="accent6"/>
                </a:solidFill>
                <a:latin typeface="华文新魏" pitchFamily="2" charset="-122"/>
                <a:ea typeface="华文新魏" pitchFamily="2" charset="-122"/>
              </a:rPr>
              <a:t>Thank for your attention!</a:t>
            </a:r>
            <a:endParaRPr lang="zh-CN" altLang="en-US" b="1" dirty="0">
              <a:solidFill>
                <a:schemeClr val="accent6"/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16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737" y="137168"/>
            <a:ext cx="13372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5013"/>
            <a:ext cx="9144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副标题 2"/>
          <p:cNvSpPr txBox="1">
            <a:spLocks/>
          </p:cNvSpPr>
          <p:nvPr/>
        </p:nvSpPr>
        <p:spPr>
          <a:xfrm>
            <a:off x="4788023" y="5805264"/>
            <a:ext cx="4350113" cy="10429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This work is supported by :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National 973 Program of China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2011CB302603)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NSFC</a:t>
            </a:r>
            <a:r>
              <a:rPr lang="en-US" altLang="zh-CN" sz="1200" b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61161160565 and No. 61303064)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	</a:t>
            </a:r>
            <a:r>
              <a:rPr lang="en-US" altLang="zh-CN" sz="1200" b="1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SRFDP</a:t>
            </a:r>
            <a:r>
              <a:rPr lang="en-US" altLang="zh-CN" sz="1200" dirty="0" smtClean="0">
                <a:solidFill>
                  <a:srgbClr val="FFC000"/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(No. 20114307120015)</a:t>
            </a:r>
          </a:p>
        </p:txBody>
      </p:sp>
      <p:sp>
        <p:nvSpPr>
          <p:cNvPr id="11" name="副标题 2"/>
          <p:cNvSpPr>
            <a:spLocks noGrp="1"/>
          </p:cNvSpPr>
          <p:nvPr>
            <p:ph type="subTitle" idx="1"/>
          </p:nvPr>
        </p:nvSpPr>
        <p:spPr>
          <a:xfrm>
            <a:off x="107504" y="5815012"/>
            <a:ext cx="2987822" cy="1042987"/>
          </a:xfrm>
        </p:spPr>
        <p:txBody>
          <a:bodyPr anchor="ctr" anchorCtr="0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1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Jingwen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Zhou, </a:t>
            </a:r>
            <a:r>
              <a:rPr lang="en-US" altLang="zh-CN" sz="1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Zhenbang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Chen, </a:t>
            </a:r>
            <a:r>
              <a:rPr lang="en-US" altLang="zh-CN" sz="1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Ji</a:t>
            </a: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Wang,</a:t>
            </a:r>
          </a:p>
          <a:p>
            <a:pPr algn="l">
              <a:spcBef>
                <a:spcPts val="0"/>
              </a:spcBef>
            </a:pPr>
            <a:r>
              <a:rPr lang="en-US" altLang="zh-CN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Zibin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 </a:t>
            </a:r>
            <a:r>
              <a:rPr lang="en-US" altLang="zh-CN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Zheng</a:t>
            </a:r>
            <a:r>
              <a:rPr lang="en-US" altLang="zh-CN" sz="1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, and Michael R. </a:t>
            </a:r>
            <a:r>
              <a:rPr lang="en-US" altLang="zh-CN" sz="1200" dirty="0" err="1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Lyu</a:t>
            </a:r>
            <a:endParaRPr lang="en-US" altLang="zh-CN" sz="1200" dirty="0" smtClean="0">
              <a:solidFill>
                <a:schemeClr val="bg1">
                  <a:lumMod val="95000"/>
                </a:schemeClr>
              </a:solidFill>
              <a:latin typeface="+mj-lt"/>
              <a:ea typeface="华文隶书" pitchFamily="2" charset="-122"/>
            </a:endParaRPr>
          </a:p>
          <a:p>
            <a:pPr algn="l">
              <a:spcBef>
                <a:spcPts val="0"/>
              </a:spcBef>
            </a:pPr>
            <a:r>
              <a:rPr lang="en-US" altLang="zh-CN" sz="1200" u="sng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Email</a:t>
            </a:r>
            <a:r>
              <a:rPr lang="en-US" altLang="zh-CN" sz="1200" u="sng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: {</a:t>
            </a:r>
            <a:r>
              <a:rPr lang="en-US" altLang="zh-CN" sz="1200" u="sng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jwzhou</a:t>
            </a:r>
            <a:r>
              <a:rPr lang="en-US" altLang="zh-CN" sz="1200" u="sng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, </a:t>
            </a:r>
            <a:r>
              <a:rPr lang="en-US" altLang="zh-CN" sz="1200" u="sng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zbchen</a:t>
            </a:r>
            <a:r>
              <a:rPr lang="en-US" altLang="zh-CN" sz="1200" u="sng" dirty="0">
                <a:solidFill>
                  <a:schemeClr val="bg1">
                    <a:lumMod val="95000"/>
                  </a:schemeClr>
                </a:solidFill>
                <a:latin typeface="+mj-lt"/>
                <a:ea typeface="华文隶书" pitchFamily="2" charset="-122"/>
              </a:rPr>
              <a:t>}@nudt.edu.cn</a:t>
            </a:r>
            <a:endParaRPr lang="zh-CN" altLang="en-US" sz="1200" u="sng" dirty="0">
              <a:solidFill>
                <a:schemeClr val="bg1">
                  <a:lumMod val="95000"/>
                </a:schemeClr>
              </a:solidFill>
              <a:latin typeface="+mj-lt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22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467544" y="2348880"/>
            <a:ext cx="8136904" cy="1368152"/>
            <a:chOff x="470438" y="2060848"/>
            <a:chExt cx="8136904" cy="1368152"/>
          </a:xfrm>
        </p:grpSpPr>
        <p:pic>
          <p:nvPicPr>
            <p:cNvPr id="6" name="Picture 2" descr="E:\博士论文\开题报告\图\素材\150T34361-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38" y="2060848"/>
              <a:ext cx="8136904" cy="136815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470438" y="2852936"/>
              <a:ext cx="8136904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新魏" pitchFamily="2" charset="-122"/>
                  <a:ea typeface="华文新魏" pitchFamily="2" charset="-122"/>
                </a:rPr>
                <a:t>The cloud system becomes more and more popular</a:t>
              </a:r>
              <a:endParaRPr lang="zh-CN" alt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7544" y="899132"/>
            <a:ext cx="4320480" cy="1305732"/>
            <a:chOff x="539552" y="764704"/>
            <a:chExt cx="4320480" cy="1305732"/>
          </a:xfrm>
        </p:grpSpPr>
        <p:grpSp>
          <p:nvGrpSpPr>
            <p:cNvPr id="21" name="组合 20"/>
            <p:cNvGrpSpPr/>
            <p:nvPr/>
          </p:nvGrpSpPr>
          <p:grpSpPr>
            <a:xfrm>
              <a:off x="717476" y="1063887"/>
              <a:ext cx="4020204" cy="1006253"/>
              <a:chOff x="345192" y="1063887"/>
              <a:chExt cx="4020204" cy="1006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45192" y="1700808"/>
                <a:ext cx="4020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华文新魏" pitchFamily="2" charset="-122"/>
                    <a:ea typeface="华文新魏" pitchFamily="2" charset="-122"/>
                  </a:rPr>
                  <a:t>B</a:t>
                </a:r>
                <a:r>
                  <a:rPr lang="en-US" altLang="zh-CN" dirty="0" smtClean="0">
                    <a:latin typeface="华文新魏" pitchFamily="2" charset="-122"/>
                    <a:ea typeface="华文新魏" pitchFamily="2" charset="-122"/>
                  </a:rPr>
                  <a:t>enefiting </a:t>
                </a:r>
                <a:r>
                  <a:rPr lang="en-US" altLang="zh-CN" dirty="0">
                    <a:latin typeface="华文新魏" pitchFamily="2" charset="-122"/>
                    <a:ea typeface="华文新魏" pitchFamily="2" charset="-122"/>
                  </a:rPr>
                  <a:t>our daily life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345192" y="1063887"/>
                <a:ext cx="4020204" cy="564913"/>
                <a:chOff x="345192" y="1063887"/>
                <a:chExt cx="4020204" cy="564913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7280" y="1063887"/>
                  <a:ext cx="129360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192" y="1069022"/>
                  <a:ext cx="61506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979" y="1098714"/>
                  <a:ext cx="1293605" cy="44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4017600" y="115888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539552" y="764704"/>
              <a:ext cx="4320480" cy="13057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4048" y="908720"/>
            <a:ext cx="3581350" cy="1305732"/>
            <a:chOff x="4879082" y="764704"/>
            <a:chExt cx="3581350" cy="1305732"/>
          </a:xfrm>
        </p:grpSpPr>
        <p:grpSp>
          <p:nvGrpSpPr>
            <p:cNvPr id="23" name="组合 22"/>
            <p:cNvGrpSpPr/>
            <p:nvPr/>
          </p:nvGrpSpPr>
          <p:grpSpPr>
            <a:xfrm>
              <a:off x="4994522" y="876342"/>
              <a:ext cx="3312369" cy="1194094"/>
              <a:chOff x="4922514" y="1041160"/>
              <a:chExt cx="3312369" cy="119409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971042" y="1041160"/>
                <a:ext cx="3251597" cy="782946"/>
                <a:chOff x="4466986" y="889130"/>
                <a:chExt cx="3251597" cy="782946"/>
              </a:xfrm>
            </p:grpSpPr>
            <p:pic>
              <p:nvPicPr>
                <p:cNvPr id="7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66986" y="889130"/>
                  <a:ext cx="815569" cy="7829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12" descr="E:\博士论文\开题报告\图\素材\计算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4671" y="918347"/>
                  <a:ext cx="734679" cy="734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434683" y="928883"/>
                  <a:ext cx="734679" cy="729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7370787" y="112819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922514" y="1865922"/>
                <a:ext cx="3312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华文新魏" pitchFamily="2" charset="-122"/>
                    <a:ea typeface="华文新魏" pitchFamily="2" charset="-122"/>
                  </a:rPr>
                  <a:t>Supporting different fields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879082" y="764704"/>
              <a:ext cx="3581350" cy="13057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56" name="组合 2055"/>
          <p:cNvGrpSpPr/>
          <p:nvPr/>
        </p:nvGrpSpPr>
        <p:grpSpPr>
          <a:xfrm>
            <a:off x="5004048" y="3982762"/>
            <a:ext cx="3618875" cy="2686598"/>
            <a:chOff x="5004048" y="3982762"/>
            <a:chExt cx="3618875" cy="268659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82762"/>
              <a:ext cx="3609055" cy="2367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004048" y="6300028"/>
              <a:ext cx="361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Increasing in </a:t>
              </a:r>
              <a:r>
                <a:rPr lang="en-US" altLang="zh-CN" dirty="0"/>
                <a:t>complexity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055" name="组合 2054"/>
          <p:cNvGrpSpPr/>
          <p:nvPr/>
        </p:nvGrpSpPr>
        <p:grpSpPr>
          <a:xfrm>
            <a:off x="467543" y="3982762"/>
            <a:ext cx="4289807" cy="2686598"/>
            <a:chOff x="467543" y="3982762"/>
            <a:chExt cx="4289807" cy="2686598"/>
          </a:xfrm>
        </p:grpSpPr>
        <p:grpSp>
          <p:nvGrpSpPr>
            <p:cNvPr id="2048" name="组合 2047"/>
            <p:cNvGrpSpPr/>
            <p:nvPr/>
          </p:nvGrpSpPr>
          <p:grpSpPr>
            <a:xfrm>
              <a:off x="467543" y="3982762"/>
              <a:ext cx="4289807" cy="2367208"/>
              <a:chOff x="467543" y="4005064"/>
              <a:chExt cx="4289807" cy="2367208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3" y="4005064"/>
                <a:ext cx="4289807" cy="23672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矩形 37"/>
              <p:cNvSpPr/>
              <p:nvPr/>
            </p:nvSpPr>
            <p:spPr>
              <a:xfrm>
                <a:off x="4194861" y="6068414"/>
                <a:ext cx="55496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 smtClean="0">
                    <a:latin typeface="Times New Roman" pitchFamily="18" charset="0"/>
                    <a:cs typeface="Times New Roman" pitchFamily="18" charset="0"/>
                  </a:rPr>
                  <a:t>2013.7</a:t>
                </a:r>
                <a:endParaRPr lang="zh-CN" altLang="en-US" sz="105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2049" name="TextBox 2048"/>
            <p:cNvSpPr txBox="1"/>
            <p:nvPr/>
          </p:nvSpPr>
          <p:spPr>
            <a:xfrm>
              <a:off x="495695" y="6300028"/>
              <a:ext cx="4261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Increasing in scale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18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6" name="Picture 2" descr="E:\博士论文\开题报告\图\素材\150T34361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3690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467544" y="3140968"/>
            <a:ext cx="813690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The cloud system becomes more and more popular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67544" y="899132"/>
            <a:ext cx="4320480" cy="1305732"/>
            <a:chOff x="539552" y="764704"/>
            <a:chExt cx="4320480" cy="1305732"/>
          </a:xfrm>
        </p:grpSpPr>
        <p:grpSp>
          <p:nvGrpSpPr>
            <p:cNvPr id="21" name="组合 20"/>
            <p:cNvGrpSpPr/>
            <p:nvPr/>
          </p:nvGrpSpPr>
          <p:grpSpPr>
            <a:xfrm>
              <a:off x="717476" y="1063887"/>
              <a:ext cx="4020204" cy="1006253"/>
              <a:chOff x="345192" y="1063887"/>
              <a:chExt cx="4020204" cy="1006253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345192" y="1700808"/>
                <a:ext cx="40202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华文新魏" pitchFamily="2" charset="-122"/>
                    <a:ea typeface="华文新魏" pitchFamily="2" charset="-122"/>
                  </a:rPr>
                  <a:t>B</a:t>
                </a:r>
                <a:r>
                  <a:rPr lang="en-US" altLang="zh-CN" dirty="0" smtClean="0">
                    <a:latin typeface="华文新魏" pitchFamily="2" charset="-122"/>
                    <a:ea typeface="华文新魏" pitchFamily="2" charset="-122"/>
                  </a:rPr>
                  <a:t>enefiting </a:t>
                </a:r>
                <a:r>
                  <a:rPr lang="en-US" altLang="zh-CN" dirty="0">
                    <a:latin typeface="华文新魏" pitchFamily="2" charset="-122"/>
                    <a:ea typeface="华文新魏" pitchFamily="2" charset="-122"/>
                  </a:rPr>
                  <a:t>our daily life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345192" y="1063887"/>
                <a:ext cx="4020204" cy="564913"/>
                <a:chOff x="345192" y="1063887"/>
                <a:chExt cx="4020204" cy="564913"/>
              </a:xfrm>
            </p:grpSpPr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7280" y="1063887"/>
                  <a:ext cx="129360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3" name="Picture 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5192" y="1069022"/>
                  <a:ext cx="615065" cy="5597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979" y="1098714"/>
                  <a:ext cx="1293605" cy="4467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5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4017600" y="115888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539552" y="764704"/>
              <a:ext cx="4320480" cy="13057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04048" y="908720"/>
            <a:ext cx="3581350" cy="1305732"/>
            <a:chOff x="4879082" y="764704"/>
            <a:chExt cx="3581350" cy="1305732"/>
          </a:xfrm>
        </p:grpSpPr>
        <p:grpSp>
          <p:nvGrpSpPr>
            <p:cNvPr id="23" name="组合 22"/>
            <p:cNvGrpSpPr/>
            <p:nvPr/>
          </p:nvGrpSpPr>
          <p:grpSpPr>
            <a:xfrm>
              <a:off x="4994522" y="876342"/>
              <a:ext cx="3312369" cy="1194094"/>
              <a:chOff x="4922514" y="1041160"/>
              <a:chExt cx="3312369" cy="1194094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4971042" y="1041160"/>
                <a:ext cx="3251597" cy="782946"/>
                <a:chOff x="4466986" y="889130"/>
                <a:chExt cx="3251597" cy="782946"/>
              </a:xfrm>
            </p:grpSpPr>
            <p:pic>
              <p:nvPicPr>
                <p:cNvPr id="7" name="Picture 9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66986" y="889130"/>
                  <a:ext cx="815569" cy="7829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" name="Picture 12" descr="E:\博士论文\开题报告\图\素材\计算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4671" y="918347"/>
                  <a:ext cx="734679" cy="73467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13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434683" y="928883"/>
                  <a:ext cx="734679" cy="729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28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7370787" y="1128199"/>
                  <a:ext cx="347796" cy="369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Calibri" pitchFamily="34" charset="0"/>
                      <a:ea typeface="宋体" pitchFamily="2" charset="-122"/>
                    </a:defRPr>
                  </a:lvl9pPr>
                </a:lstStyle>
                <a:p>
                  <a:r>
                    <a:rPr kumimoji="0" lang="en-US" altLang="zh-CN" sz="1800" b="1" dirty="0"/>
                    <a:t>…</a:t>
                  </a:r>
                  <a:endParaRPr kumimoji="0" lang="zh-CN" altLang="en-US" sz="1800" b="1" dirty="0"/>
                </a:p>
              </p:txBody>
            </p:sp>
          </p:grpSp>
          <p:sp>
            <p:nvSpPr>
              <p:cNvPr id="30" name="矩形 29"/>
              <p:cNvSpPr/>
              <p:nvPr/>
            </p:nvSpPr>
            <p:spPr>
              <a:xfrm>
                <a:off x="4922514" y="1865922"/>
                <a:ext cx="331236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华文新魏" pitchFamily="2" charset="-122"/>
                    <a:ea typeface="华文新魏" pitchFamily="2" charset="-122"/>
                  </a:rPr>
                  <a:t>Supporting different fields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879082" y="764704"/>
              <a:ext cx="3581350" cy="13057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56" name="组合 2055"/>
          <p:cNvGrpSpPr/>
          <p:nvPr/>
        </p:nvGrpSpPr>
        <p:grpSpPr>
          <a:xfrm>
            <a:off x="5004048" y="3982762"/>
            <a:ext cx="3618875" cy="2686598"/>
            <a:chOff x="5004048" y="3982762"/>
            <a:chExt cx="3618875" cy="268659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982762"/>
              <a:ext cx="3609055" cy="23672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004048" y="6300028"/>
              <a:ext cx="3618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Increasing in </a:t>
              </a:r>
              <a:r>
                <a:rPr lang="en-US" altLang="zh-CN" dirty="0"/>
                <a:t>complexity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2055" name="组合 2054"/>
          <p:cNvGrpSpPr/>
          <p:nvPr/>
        </p:nvGrpSpPr>
        <p:grpSpPr>
          <a:xfrm>
            <a:off x="467543" y="3982762"/>
            <a:ext cx="4289807" cy="2686598"/>
            <a:chOff x="467543" y="3982762"/>
            <a:chExt cx="4289807" cy="2686598"/>
          </a:xfrm>
        </p:grpSpPr>
        <p:grpSp>
          <p:nvGrpSpPr>
            <p:cNvPr id="2048" name="组合 2047"/>
            <p:cNvGrpSpPr/>
            <p:nvPr/>
          </p:nvGrpSpPr>
          <p:grpSpPr>
            <a:xfrm>
              <a:off x="467543" y="3982762"/>
              <a:ext cx="4289807" cy="2367208"/>
              <a:chOff x="467543" y="4005064"/>
              <a:chExt cx="4289807" cy="2367208"/>
            </a:xfrm>
          </p:grpSpPr>
          <p:pic>
            <p:nvPicPr>
              <p:cNvPr id="4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3" y="4005064"/>
                <a:ext cx="4289807" cy="23672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矩形 37"/>
              <p:cNvSpPr/>
              <p:nvPr/>
            </p:nvSpPr>
            <p:spPr>
              <a:xfrm>
                <a:off x="4194861" y="6068414"/>
                <a:ext cx="554960" cy="253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 smtClean="0">
                    <a:latin typeface="Times New Roman" pitchFamily="18" charset="0"/>
                    <a:cs typeface="Times New Roman" pitchFamily="18" charset="0"/>
                  </a:rPr>
                  <a:t>2013.7</a:t>
                </a:r>
                <a:endParaRPr lang="zh-CN" altLang="en-US" sz="1050" dirty="0">
                  <a:latin typeface="Times New Roman" pitchFamily="18" charset="0"/>
                  <a:ea typeface="华文新魏" pitchFamily="2" charset="-122"/>
                  <a:cs typeface="Times New Roman" pitchFamily="18" charset="0"/>
                </a:endParaRPr>
              </a:p>
            </p:txBody>
          </p:sp>
        </p:grpSp>
        <p:sp>
          <p:nvSpPr>
            <p:cNvPr id="2049" name="TextBox 2048"/>
            <p:cNvSpPr txBox="1"/>
            <p:nvPr/>
          </p:nvSpPr>
          <p:spPr>
            <a:xfrm>
              <a:off x="495695" y="6300028"/>
              <a:ext cx="42616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Increasing in scale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432847" y="2751311"/>
            <a:ext cx="81178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problems happen more and more often in cloud 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systems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064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pic>
        <p:nvPicPr>
          <p:cNvPr id="6" name="Picture 2" descr="E:\博士论文\开题报告\图\素材\150T34361-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36904" cy="13681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组合 36"/>
          <p:cNvGrpSpPr/>
          <p:nvPr/>
        </p:nvGrpSpPr>
        <p:grpSpPr>
          <a:xfrm>
            <a:off x="547769" y="1022554"/>
            <a:ext cx="3683395" cy="1153371"/>
            <a:chOff x="5291703" y="1318302"/>
            <a:chExt cx="3452535" cy="1131656"/>
          </a:xfrm>
        </p:grpSpPr>
        <p:grpSp>
          <p:nvGrpSpPr>
            <p:cNvPr id="39" name="组合 38"/>
            <p:cNvGrpSpPr/>
            <p:nvPr/>
          </p:nvGrpSpPr>
          <p:grpSpPr>
            <a:xfrm>
              <a:off x="5291703" y="1929248"/>
              <a:ext cx="3384376" cy="520710"/>
              <a:chOff x="5364088" y="1550556"/>
              <a:chExt cx="3384376" cy="520710"/>
            </a:xfrm>
          </p:grpSpPr>
          <p:pic>
            <p:nvPicPr>
              <p:cNvPr id="41" name="Picture 9" descr="E:\博士论文\开题报告\图\素材\300000931099127953039981706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4088" y="1550556"/>
                <a:ext cx="454270" cy="4542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2322" y="1656631"/>
                <a:ext cx="912557" cy="3600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5867" y="1628800"/>
                <a:ext cx="452437" cy="390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12" descr="E:\博士论文\开题报告\图\素材\5108624a3160c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1588" y="1556792"/>
                <a:ext cx="884828" cy="514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TextBox 55"/>
              <p:cNvSpPr txBox="1">
                <a:spLocks noChangeArrowheads="1"/>
              </p:cNvSpPr>
              <p:nvPr/>
            </p:nvSpPr>
            <p:spPr bwMode="auto">
              <a:xfrm>
                <a:off x="8400668" y="1576670"/>
                <a:ext cx="347796" cy="369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800" b="1" dirty="0"/>
                  <a:t>…</a:t>
                </a:r>
                <a:endParaRPr kumimoji="0" lang="zh-CN" altLang="en-US" sz="1800" b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5306141" y="1318302"/>
              <a:ext cx="3438097" cy="573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In </a:t>
              </a:r>
              <a:r>
                <a:rPr lang="en-US" altLang="zh-CN" sz="16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August 2013</a:t>
              </a:r>
              <a:r>
                <a:rPr lang="en-US" altLang="zh-CN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, meltdowns successively</a:t>
              </a:r>
            </a:p>
            <a:p>
              <a:r>
                <a:rPr lang="en-US" altLang="zh-CN" sz="1600" dirty="0" smtClean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happened in</a:t>
              </a:r>
              <a:r>
                <a:rPr lang="en-US" altLang="zh-CN" sz="1600" dirty="0">
                  <a:latin typeface="华文新魏" pitchFamily="2" charset="-122"/>
                  <a:ea typeface="华文新魏" pitchFamily="2" charset="-122"/>
                  <a:cs typeface="Times New Roman" pitchFamily="18" charset="0"/>
                </a:rPr>
                <a:t>: </a:t>
              </a:r>
              <a:endParaRPr lang="zh-CN" altLang="en-US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432847" y="2751311"/>
            <a:ext cx="81178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problems happen more and more often in cloud 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systems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51" name="表格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07387"/>
              </p:ext>
            </p:extLst>
          </p:nvPr>
        </p:nvGraphicFramePr>
        <p:xfrm>
          <a:off x="4608005" y="908720"/>
          <a:ext cx="3996443" cy="1554479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1147493"/>
                <a:gridCol w="2848950"/>
              </a:tblGrid>
              <a:tr h="28685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Company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Loss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Amazon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Lost 7 million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dollars in 100 minutes.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Google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Lost 550,000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dollars in less than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5 minutes,</a:t>
                      </a:r>
                      <a:r>
                        <a:rPr lang="en-US" altLang="zh-CN" sz="1400" baseline="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 and </a:t>
                      </a:r>
                      <a:r>
                        <a:rPr lang="en-US" altLang="zh-CN" sz="1400" dirty="0" smtClean="0">
                          <a:latin typeface="Times New Roman" pitchFamily="18" charset="0"/>
                          <a:ea typeface="楷体" pitchFamily="49" charset="-122"/>
                          <a:cs typeface="Times New Roman" pitchFamily="18" charset="0"/>
                        </a:rPr>
                        <a:t>the global internet traffic dropped 40%.</a:t>
                      </a:r>
                      <a:endParaRPr lang="zh-CN" altLang="en-US" sz="1400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" name="矩形 51"/>
          <p:cNvSpPr/>
          <p:nvPr/>
        </p:nvSpPr>
        <p:spPr>
          <a:xfrm>
            <a:off x="414586" y="3183359"/>
            <a:ext cx="81178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and </a:t>
            </a:r>
            <a:r>
              <a:rPr lang="en-US" altLang="zh-CN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bring enormous </a:t>
            </a:r>
            <a:r>
              <a:rPr lang="en-US" altLang="zh-CN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loss</a:t>
            </a:r>
            <a:endParaRPr lang="zh-CN" alt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296824" y="5301208"/>
            <a:ext cx="8496944" cy="1080120"/>
            <a:chOff x="323528" y="5229200"/>
            <a:chExt cx="8496944" cy="108012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179" y="5373217"/>
              <a:ext cx="1473077" cy="82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72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17" y="5369644"/>
              <a:ext cx="838020" cy="830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889" y="5373216"/>
              <a:ext cx="1649567" cy="826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3933" y="5373217"/>
              <a:ext cx="3808147" cy="82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矩形 74"/>
            <p:cNvSpPr/>
            <p:nvPr/>
          </p:nvSpPr>
          <p:spPr>
            <a:xfrm>
              <a:off x="323528" y="5229200"/>
              <a:ext cx="8496944" cy="108012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258613" y="6385768"/>
            <a:ext cx="8515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Trace-oriented monitoring is one </a:t>
            </a:r>
            <a:r>
              <a:rPr lang="en-US" altLang="zh-CN" sz="16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of the </a:t>
            </a:r>
            <a:r>
              <a:rPr lang="en-US" altLang="zh-CN" sz="1600" dirty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methods to improve system reliability at </a:t>
            </a:r>
            <a:r>
              <a:rPr lang="en-US" altLang="zh-CN" sz="1600" dirty="0" smtClean="0"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runtime.</a:t>
            </a:r>
            <a:endParaRPr lang="zh-CN" altLang="en-US" sz="1600" dirty="0">
              <a:latin typeface="华文新魏" pitchFamily="2" charset="-122"/>
              <a:ea typeface="华文新魏" pitchFamily="2" charset="-122"/>
              <a:cs typeface="Times New Roman" pitchFamily="18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111324" y="3811072"/>
            <a:ext cx="7128792" cy="1346120"/>
            <a:chOff x="1187624" y="908154"/>
            <a:chExt cx="7128792" cy="1346120"/>
          </a:xfrm>
        </p:grpSpPr>
        <p:grpSp>
          <p:nvGrpSpPr>
            <p:cNvPr id="78" name="组合 77"/>
            <p:cNvGrpSpPr/>
            <p:nvPr/>
          </p:nvGrpSpPr>
          <p:grpSpPr>
            <a:xfrm>
              <a:off x="1187624" y="908154"/>
              <a:ext cx="5948662" cy="1346120"/>
              <a:chOff x="1229196" y="908154"/>
              <a:chExt cx="5948662" cy="1346120"/>
            </a:xfrm>
          </p:grpSpPr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9196" y="1087306"/>
                <a:ext cx="859469" cy="1166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3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9339" y="908154"/>
                <a:ext cx="732661" cy="1346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0437" y="1004888"/>
                <a:ext cx="907421" cy="1249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9" name="矩形 78"/>
            <p:cNvSpPr/>
            <p:nvPr/>
          </p:nvSpPr>
          <p:spPr>
            <a:xfrm>
              <a:off x="2000534" y="1427323"/>
              <a:ext cx="93968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Detection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537274" y="1427324"/>
              <a:ext cx="91563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Diagnosis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136285" y="1427322"/>
              <a:ext cx="118013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latin typeface="华文新魏" pitchFamily="2" charset="-122"/>
                  <a:ea typeface="华文新魏" pitchFamily="2" charset="-122"/>
                </a:rPr>
                <a:t>Remediation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248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24" y="3990224"/>
            <a:ext cx="859469" cy="116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67" y="3811072"/>
            <a:ext cx="732661" cy="134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65" y="3907806"/>
            <a:ext cx="907421" cy="12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矩形 78"/>
          <p:cNvSpPr/>
          <p:nvPr/>
        </p:nvSpPr>
        <p:spPr>
          <a:xfrm>
            <a:off x="1924234" y="4330241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Detection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4460974" y="4330242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Diagnosis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059985" y="4330240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Remediation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2" y="1359123"/>
            <a:ext cx="726245" cy="98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461" y="396888"/>
            <a:ext cx="615084" cy="113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12" y="1331723"/>
            <a:ext cx="736083" cy="101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矩形 34"/>
          <p:cNvSpPr/>
          <p:nvPr/>
        </p:nvSpPr>
        <p:spPr>
          <a:xfrm>
            <a:off x="467544" y="2295227"/>
            <a:ext cx="9396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Detection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76493" y="1477008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Diagnosis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732088" y="2295227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>
                <a:latin typeface="华文新魏" pitchFamily="2" charset="-122"/>
                <a:ea typeface="华文新魏" pitchFamily="2" charset="-122"/>
              </a:rPr>
              <a:t>Remediation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7544" y="332656"/>
            <a:ext cx="2444675" cy="2610088"/>
            <a:chOff x="467544" y="332656"/>
            <a:chExt cx="2444675" cy="2610088"/>
          </a:xfrm>
        </p:grpSpPr>
        <p:sp>
          <p:nvSpPr>
            <p:cNvPr id="32" name="矩形 31"/>
            <p:cNvSpPr/>
            <p:nvPr/>
          </p:nvSpPr>
          <p:spPr>
            <a:xfrm>
              <a:off x="467544" y="332656"/>
              <a:ext cx="2444675" cy="2301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67544" y="2573412"/>
              <a:ext cx="24446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Trace-based research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683568" y="637533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There is limited free available trace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data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set existing.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065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85185E-6 L -0.07205 -0.39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1" y="-19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26736 -0.513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-25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46893 -0.3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-1965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-0.58298 -0.2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49" y="-1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15921 -0.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4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4.81481E-6 L -0.36077 -0.416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-20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00000" y="8457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8452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00000" y="8396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8382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00000" y="8127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8135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98" tmFilter="0, 0; 0.125,0.2665; 0.25,0.4; 0.375,0.465; 0.5,0.5;  0.625,0.535; 0.75,0.6; 0.875,0.7335; 1,1">
                                          <p:stCondLst>
                                            <p:cond delay="59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99" tmFilter="0, 0; 0.125,0.2665; 0.25,0.4; 0.375,0.465; 0.5,0.5;  0.625,0.535; 0.75,0.6; 0.875,0.7335; 1,1">
                                          <p:stCondLst>
                                            <p:cond delay="119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48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3">
                                          <p:stCondLst>
                                            <p:cond delay="585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49" decel="50000">
                                          <p:stCondLst>
                                            <p:cond delay="6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3">
                                          <p:stCondLst>
                                            <p:cond delay="118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49" decel="50000">
                                          <p:stCondLst>
                                            <p:cond delay="120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3">
                                          <p:stCondLst>
                                            <p:cond delay="147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49" decel="50000">
                                          <p:stCondLst>
                                            <p:cond delay="150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3">
                                          <p:stCondLst>
                                            <p:cond delay="1627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49" decel="50000">
                                          <p:stCondLst>
                                            <p:cond delay="1651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9" grpId="1"/>
      <p:bldP spid="80" grpId="0"/>
      <p:bldP spid="80" grpId="1"/>
      <p:bldP spid="81" grpId="0"/>
      <p:bldP spid="81" grpId="1"/>
      <p:bldP spid="35" grpId="0"/>
      <p:bldP spid="36" grpId="0"/>
      <p:bldP spid="38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37533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There is limited free available trace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data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set existing.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37" y="2821515"/>
            <a:ext cx="908563" cy="139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上箭头 9"/>
          <p:cNvSpPr/>
          <p:nvPr/>
        </p:nvSpPr>
        <p:spPr>
          <a:xfrm>
            <a:off x="852635" y="2992663"/>
            <a:ext cx="905261" cy="1056893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67544" y="332656"/>
            <a:ext cx="2444675" cy="2610088"/>
            <a:chOff x="5422093" y="900212"/>
            <a:chExt cx="2444675" cy="2610088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2093" y="964444"/>
              <a:ext cx="2444675" cy="2206116"/>
              <a:chOff x="2774224" y="305959"/>
              <a:chExt cx="2444675" cy="220611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2827642" y="305959"/>
                <a:ext cx="2163233" cy="1948315"/>
                <a:chOff x="2869214" y="305959"/>
                <a:chExt cx="2163233" cy="1948315"/>
              </a:xfrm>
            </p:grpSpPr>
            <p:pic>
              <p:nvPicPr>
                <p:cNvPr id="82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9214" y="1268194"/>
                  <a:ext cx="726245" cy="986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3" name="Picture 3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3713" y="305959"/>
                  <a:ext cx="615084" cy="1130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84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96364" y="1240794"/>
                  <a:ext cx="736083" cy="1013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9" name="矩形 78"/>
              <p:cNvSpPr/>
              <p:nvPr/>
            </p:nvSpPr>
            <p:spPr>
              <a:xfrm>
                <a:off x="2774224" y="2204298"/>
                <a:ext cx="93968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Detection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3483173" y="1386079"/>
                <a:ext cx="91563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Diagnosis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sp>
            <p:nvSpPr>
              <p:cNvPr id="81" name="矩形 80"/>
              <p:cNvSpPr/>
              <p:nvPr/>
            </p:nvSpPr>
            <p:spPr>
              <a:xfrm>
                <a:off x="4038768" y="2204298"/>
                <a:ext cx="118013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Remediation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5422093" y="900212"/>
              <a:ext cx="2444675" cy="23019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422093" y="3140968"/>
              <a:ext cx="24446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Trace-based research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3568" y="4286746"/>
            <a:ext cx="7776864" cy="2113166"/>
            <a:chOff x="683568" y="4286746"/>
            <a:chExt cx="7776864" cy="2113166"/>
          </a:xfrm>
        </p:grpSpPr>
        <p:grpSp>
          <p:nvGrpSpPr>
            <p:cNvPr id="4" name="组合 3"/>
            <p:cNvGrpSpPr/>
            <p:nvPr/>
          </p:nvGrpSpPr>
          <p:grpSpPr>
            <a:xfrm>
              <a:off x="841895" y="4437112"/>
              <a:ext cx="1632041" cy="1962800"/>
              <a:chOff x="1048716" y="3116371"/>
              <a:chExt cx="1632041" cy="1962800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7958" y="3116371"/>
                <a:ext cx="1128910" cy="1283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矩形 35"/>
              <p:cNvSpPr/>
              <p:nvPr/>
            </p:nvSpPr>
            <p:spPr>
              <a:xfrm>
                <a:off x="1048716" y="4340507"/>
                <a:ext cx="163204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华文新魏" pitchFamily="2" charset="-122"/>
                    <a:ea typeface="华文新魏" pitchFamily="2" charset="-122"/>
                  </a:rPr>
                  <a:t>Choosing</a:t>
                </a:r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  or</a:t>
                </a:r>
              </a:p>
              <a:p>
                <a:pPr algn="ctr"/>
                <a:r>
                  <a:rPr lang="en-US" altLang="zh-CN" sz="1400" b="1" dirty="0" smtClean="0">
                    <a:latin typeface="华文新魏" pitchFamily="2" charset="-122"/>
                    <a:ea typeface="华文新魏" pitchFamily="2" charset="-122"/>
                  </a:rPr>
                  <a:t>implementing </a:t>
                </a:r>
              </a:p>
              <a:p>
                <a:pPr algn="ctr"/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a tracing system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775312" y="4581128"/>
              <a:ext cx="1652672" cy="1818784"/>
              <a:chOff x="-100147" y="2625299"/>
              <a:chExt cx="1652672" cy="1818784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-100147" y="3705419"/>
                <a:ext cx="165267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华文新魏" pitchFamily="2" charset="-122"/>
                    <a:ea typeface="华文新魏" pitchFamily="2" charset="-122"/>
                  </a:rPr>
                  <a:t>Instrumenting</a:t>
                </a:r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 </a:t>
                </a:r>
              </a:p>
              <a:p>
                <a:pPr algn="ctr"/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and </a:t>
                </a:r>
                <a:r>
                  <a:rPr lang="en-US" altLang="zh-CN" sz="1400" b="1" dirty="0" smtClean="0">
                    <a:latin typeface="华文新魏" pitchFamily="2" charset="-122"/>
                    <a:ea typeface="华文新魏" pitchFamily="2" charset="-122"/>
                  </a:rPr>
                  <a:t>deploying</a:t>
                </a:r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 </a:t>
                </a:r>
              </a:p>
              <a:p>
                <a:pPr algn="ctr"/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a </a:t>
                </a:r>
                <a:r>
                  <a:rPr lang="en-US" altLang="zh-CN" sz="1400" dirty="0">
                    <a:latin typeface="华文新魏" pitchFamily="2" charset="-122"/>
                    <a:ea typeface="华文新魏" pitchFamily="2" charset="-122"/>
                  </a:rPr>
                  <a:t>target </a:t>
                </a:r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system</a:t>
                </a:r>
                <a:endParaRPr lang="zh-CN" altLang="en-US" sz="1400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  <p:pic>
            <p:nvPicPr>
              <p:cNvPr id="4110" name="Picture 1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915" y="2625299"/>
                <a:ext cx="1456209" cy="1005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810596" y="4308927"/>
              <a:ext cx="1489596" cy="2072401"/>
              <a:chOff x="4581872" y="4647482"/>
              <a:chExt cx="1489596" cy="2072401"/>
            </a:xfrm>
          </p:grpSpPr>
          <p:pic>
            <p:nvPicPr>
              <p:cNvPr id="4112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884" y="4647482"/>
                <a:ext cx="1206398" cy="17496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3" name="矩形 52"/>
              <p:cNvSpPr/>
              <p:nvPr/>
            </p:nvSpPr>
            <p:spPr>
              <a:xfrm>
                <a:off x="4581872" y="6412106"/>
                <a:ext cx="148959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400" b="1" dirty="0" smtClean="0">
                    <a:latin typeface="华文新魏" pitchFamily="2" charset="-122"/>
                    <a:ea typeface="华文新魏" pitchFamily="2" charset="-122"/>
                  </a:rPr>
                  <a:t>Collecting</a:t>
                </a:r>
                <a:r>
                  <a:rPr lang="en-US" altLang="zh-CN" sz="1400" dirty="0" smtClean="0">
                    <a:latin typeface="华文新魏" pitchFamily="2" charset="-122"/>
                    <a:ea typeface="华文新魏" pitchFamily="2" charset="-122"/>
                  </a:rPr>
                  <a:t> traces</a:t>
                </a:r>
                <a:endParaRPr lang="zh-CN" altLang="en-US" sz="1400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683568" y="4293096"/>
              <a:ext cx="7776864" cy="20882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2627784" y="4293096"/>
              <a:ext cx="0" cy="209783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直接连接符 64"/>
            <p:cNvCxnSpPr>
              <a:stCxn id="9" idx="0"/>
            </p:cNvCxnSpPr>
            <p:nvPr/>
          </p:nvCxnSpPr>
          <p:spPr>
            <a:xfrm>
              <a:off x="4572000" y="4293096"/>
              <a:ext cx="0" cy="209783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6516216" y="4286746"/>
              <a:ext cx="0" cy="2106816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TextBox 55"/>
            <p:cNvSpPr txBox="1">
              <a:spLocks noChangeArrowheads="1"/>
            </p:cNvSpPr>
            <p:nvPr/>
          </p:nvSpPr>
          <p:spPr bwMode="auto">
            <a:xfrm>
              <a:off x="7308304" y="5068917"/>
              <a:ext cx="371052" cy="37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kumimoji="0" lang="en-US" altLang="zh-CN" sz="1800" b="1" dirty="0"/>
                <a:t>…</a:t>
              </a:r>
              <a:endParaRPr kumimoji="0" lang="zh-CN" altLang="en-US" sz="1800" b="1" dirty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059832" y="188640"/>
            <a:ext cx="1379332" cy="2561446"/>
            <a:chOff x="3059832" y="188640"/>
            <a:chExt cx="1379332" cy="2561446"/>
          </a:xfrm>
        </p:grpSpPr>
        <p:sp>
          <p:nvSpPr>
            <p:cNvPr id="85" name="上箭头 84"/>
            <p:cNvSpPr/>
            <p:nvPr/>
          </p:nvSpPr>
          <p:spPr>
            <a:xfrm rot="16200000">
              <a:off x="3279664" y="1769009"/>
              <a:ext cx="905261" cy="1056893"/>
            </a:xfrm>
            <a:prstGeom prst="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050"/>
                </a:solidFill>
              </a:endParaRPr>
            </a:p>
          </p:txBody>
        </p:sp>
        <p:pic>
          <p:nvPicPr>
            <p:cNvPr id="4118" name="Picture 2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88640"/>
              <a:ext cx="1379332" cy="1579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4507978" y="243396"/>
            <a:ext cx="4140460" cy="3549988"/>
            <a:chOff x="4507978" y="243396"/>
            <a:chExt cx="4140460" cy="3549988"/>
          </a:xfrm>
        </p:grpSpPr>
        <p:sp>
          <p:nvSpPr>
            <p:cNvPr id="86" name="TextBox 85"/>
            <p:cNvSpPr txBox="1"/>
            <p:nvPr/>
          </p:nvSpPr>
          <p:spPr>
            <a:xfrm>
              <a:off x="4980026" y="3424052"/>
              <a:ext cx="3452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We are collecting a trace data set.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4507978" y="243396"/>
              <a:ext cx="4140460" cy="3180656"/>
              <a:chOff x="4507978" y="243396"/>
              <a:chExt cx="4140460" cy="3180656"/>
            </a:xfrm>
          </p:grpSpPr>
          <p:pic>
            <p:nvPicPr>
              <p:cNvPr id="89" name="Picture 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420" y="1242400"/>
                <a:ext cx="838020" cy="8301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420" y="2242371"/>
                <a:ext cx="1901788" cy="9982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5839" y="340643"/>
                <a:ext cx="3808147" cy="82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" name="矩形 91"/>
              <p:cNvSpPr/>
              <p:nvPr/>
            </p:nvSpPr>
            <p:spPr>
              <a:xfrm>
                <a:off x="4507978" y="243396"/>
                <a:ext cx="4140460" cy="31806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119" name="Picture 2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86605" y="2339203"/>
                <a:ext cx="1900121" cy="9453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20" name="Picture 2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3681" y="1499210"/>
                <a:ext cx="586175" cy="856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34992" y="1296116"/>
                <a:ext cx="1686432" cy="94625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18228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467544" y="188640"/>
            <a:ext cx="8180894" cy="6556022"/>
            <a:chOff x="467544" y="188640"/>
            <a:chExt cx="8180894" cy="6556022"/>
          </a:xfrm>
        </p:grpSpPr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3237" y="2821515"/>
              <a:ext cx="908563" cy="1399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上箭头 9"/>
            <p:cNvSpPr/>
            <p:nvPr/>
          </p:nvSpPr>
          <p:spPr>
            <a:xfrm>
              <a:off x="852635" y="2992663"/>
              <a:ext cx="905261" cy="1056893"/>
            </a:xfrm>
            <a:prstGeom prst="up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67544" y="332656"/>
              <a:ext cx="2444675" cy="2610088"/>
              <a:chOff x="5422093" y="900212"/>
              <a:chExt cx="2444675" cy="2610088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2093" y="964444"/>
                <a:ext cx="2444675" cy="2206116"/>
                <a:chOff x="2774224" y="305959"/>
                <a:chExt cx="2444675" cy="2206116"/>
              </a:xfrm>
            </p:grpSpPr>
            <p:grpSp>
              <p:nvGrpSpPr>
                <p:cNvPr id="78" name="组合 77"/>
                <p:cNvGrpSpPr/>
                <p:nvPr/>
              </p:nvGrpSpPr>
              <p:grpSpPr>
                <a:xfrm>
                  <a:off x="2827642" y="305959"/>
                  <a:ext cx="2163233" cy="1948315"/>
                  <a:chOff x="2869214" y="305959"/>
                  <a:chExt cx="2163233" cy="1948315"/>
                </a:xfrm>
              </p:grpSpPr>
              <p:pic>
                <p:nvPicPr>
                  <p:cNvPr id="82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9214" y="1268194"/>
                    <a:ext cx="726245" cy="9860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3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683713" y="305959"/>
                    <a:ext cx="615084" cy="113009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4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296364" y="1240794"/>
                    <a:ext cx="736083" cy="10134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79" name="矩形 78"/>
                <p:cNvSpPr/>
                <p:nvPr/>
              </p:nvSpPr>
              <p:spPr>
                <a:xfrm>
                  <a:off x="2774224" y="2204298"/>
                  <a:ext cx="93968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Detection</a:t>
                  </a:r>
                  <a:endParaRPr lang="zh-CN" altLang="en-US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3483173" y="1386079"/>
                  <a:ext cx="915635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Diagnosis</a:t>
                  </a:r>
                  <a:endParaRPr lang="zh-CN" altLang="en-US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4038768" y="2204298"/>
                  <a:ext cx="1180131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Remediation</a:t>
                  </a:r>
                  <a:endParaRPr lang="zh-CN" altLang="en-US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</p:grpSp>
          <p:sp>
            <p:nvSpPr>
              <p:cNvPr id="59" name="矩形 58"/>
              <p:cNvSpPr/>
              <p:nvPr/>
            </p:nvSpPr>
            <p:spPr>
              <a:xfrm>
                <a:off x="5422093" y="900212"/>
                <a:ext cx="2444675" cy="230194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422093" y="3140968"/>
                <a:ext cx="24446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华文新魏" pitchFamily="2" charset="-122"/>
                    <a:ea typeface="华文新魏" pitchFamily="2" charset="-122"/>
                  </a:rPr>
                  <a:t>Trace-based research</a:t>
                </a:r>
                <a:endParaRPr lang="zh-CN" altLang="en-US" dirty="0">
                  <a:latin typeface="华文新魏" pitchFamily="2" charset="-122"/>
                  <a:ea typeface="华文新魏" pitchFamily="2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3059832" y="188640"/>
              <a:ext cx="1379332" cy="2561446"/>
              <a:chOff x="3059832" y="188640"/>
              <a:chExt cx="1379332" cy="2561446"/>
            </a:xfrm>
          </p:grpSpPr>
          <p:sp>
            <p:nvSpPr>
              <p:cNvPr id="85" name="上箭头 84"/>
              <p:cNvSpPr/>
              <p:nvPr/>
            </p:nvSpPr>
            <p:spPr>
              <a:xfrm rot="16200000">
                <a:off x="3279664" y="1769009"/>
                <a:ext cx="905261" cy="1056893"/>
              </a:xfrm>
              <a:prstGeom prst="up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50"/>
                  </a:solidFill>
                </a:endParaRPr>
              </a:p>
            </p:txBody>
          </p:sp>
          <p:pic>
            <p:nvPicPr>
              <p:cNvPr id="4118" name="Picture 2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9832" y="188640"/>
                <a:ext cx="1379332" cy="1579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6" name="TextBox 85"/>
            <p:cNvSpPr txBox="1"/>
            <p:nvPr/>
          </p:nvSpPr>
          <p:spPr>
            <a:xfrm>
              <a:off x="4980026" y="3424052"/>
              <a:ext cx="3452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We are collecting a trace data set.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pic>
          <p:nvPicPr>
            <p:cNvPr id="89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420" y="1242400"/>
              <a:ext cx="838020" cy="830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420" y="2242371"/>
              <a:ext cx="1901788" cy="998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5839" y="340643"/>
              <a:ext cx="3808147" cy="826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" name="矩形 91"/>
            <p:cNvSpPr/>
            <p:nvPr/>
          </p:nvSpPr>
          <p:spPr>
            <a:xfrm>
              <a:off x="4507978" y="243396"/>
              <a:ext cx="4140460" cy="31806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605" y="2339203"/>
              <a:ext cx="1900121" cy="945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0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3681" y="1499210"/>
              <a:ext cx="586175" cy="85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TextBox 53"/>
            <p:cNvSpPr txBox="1"/>
            <p:nvPr/>
          </p:nvSpPr>
          <p:spPr>
            <a:xfrm>
              <a:off x="683568" y="6375330"/>
              <a:ext cx="7776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There is limited free available trace </a:t>
              </a:r>
              <a:r>
                <a:rPr lang="en-US" altLang="zh-CN" dirty="0">
                  <a:latin typeface="华文新魏" pitchFamily="2" charset="-122"/>
                  <a:ea typeface="华文新魏" pitchFamily="2" charset="-122"/>
                </a:rPr>
                <a:t>data </a:t>
              </a:r>
              <a:r>
                <a:rPr lang="en-US" altLang="zh-CN" dirty="0" smtClean="0">
                  <a:latin typeface="华文新魏" pitchFamily="2" charset="-122"/>
                  <a:ea typeface="华文新魏" pitchFamily="2" charset="-122"/>
                </a:rPr>
                <a:t>set existing.</a:t>
              </a:r>
              <a:endParaRPr lang="zh-CN" altLang="en-US" dirty="0">
                <a:latin typeface="华文新魏" pitchFamily="2" charset="-122"/>
                <a:ea typeface="华文新魏" pitchFamily="2" charset="-122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83568" y="4286746"/>
              <a:ext cx="7776864" cy="2113166"/>
              <a:chOff x="683568" y="4286746"/>
              <a:chExt cx="7776864" cy="211316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841895" y="4437112"/>
                <a:ext cx="1632041" cy="1962800"/>
                <a:chOff x="1048716" y="3116371"/>
                <a:chExt cx="1632041" cy="1962800"/>
              </a:xfrm>
            </p:grpSpPr>
            <p:pic>
              <p:nvPicPr>
                <p:cNvPr id="72" name="Picture 4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7958" y="3116371"/>
                  <a:ext cx="1128910" cy="12831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73" name="矩形 72"/>
                <p:cNvSpPr/>
                <p:nvPr/>
              </p:nvSpPr>
              <p:spPr>
                <a:xfrm>
                  <a:off x="1048716" y="4340507"/>
                  <a:ext cx="1632041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华文新魏" pitchFamily="2" charset="-122"/>
                      <a:ea typeface="华文新魏" pitchFamily="2" charset="-122"/>
                    </a:rPr>
                    <a:t>Choosing</a:t>
                  </a:r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  or</a:t>
                  </a:r>
                </a:p>
                <a:p>
                  <a:pPr algn="ctr"/>
                  <a:r>
                    <a:rPr lang="en-US" altLang="zh-CN" sz="1400" b="1" dirty="0" smtClean="0">
                      <a:latin typeface="华文新魏" pitchFamily="2" charset="-122"/>
                      <a:ea typeface="华文新魏" pitchFamily="2" charset="-122"/>
                    </a:rPr>
                    <a:t>implementing </a:t>
                  </a:r>
                </a:p>
                <a:p>
                  <a:pPr algn="ctr"/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a tracing system</a:t>
                  </a:r>
                  <a:endParaRPr lang="zh-CN" altLang="en-US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2775312" y="4581128"/>
                <a:ext cx="1652672" cy="1818784"/>
                <a:chOff x="-100147" y="2625299"/>
                <a:chExt cx="1652672" cy="1818784"/>
              </a:xfrm>
            </p:grpSpPr>
            <p:sp>
              <p:nvSpPr>
                <p:cNvPr id="70" name="矩形 69"/>
                <p:cNvSpPr/>
                <p:nvPr/>
              </p:nvSpPr>
              <p:spPr>
                <a:xfrm>
                  <a:off x="-100147" y="3705419"/>
                  <a:ext cx="1652672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华文新魏" pitchFamily="2" charset="-122"/>
                      <a:ea typeface="华文新魏" pitchFamily="2" charset="-122"/>
                    </a:rPr>
                    <a:t>Instrumenting</a:t>
                  </a:r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 </a:t>
                  </a:r>
                </a:p>
                <a:p>
                  <a:pPr algn="ctr"/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and </a:t>
                  </a:r>
                  <a:r>
                    <a:rPr lang="en-US" altLang="zh-CN" sz="1400" b="1" dirty="0" smtClean="0">
                      <a:latin typeface="华文新魏" pitchFamily="2" charset="-122"/>
                      <a:ea typeface="华文新魏" pitchFamily="2" charset="-122"/>
                    </a:rPr>
                    <a:t>deploying</a:t>
                  </a:r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 </a:t>
                  </a:r>
                </a:p>
                <a:p>
                  <a:pPr algn="ctr"/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a </a:t>
                  </a:r>
                  <a:r>
                    <a:rPr lang="en-US" altLang="zh-CN" sz="1400" dirty="0">
                      <a:latin typeface="华文新魏" pitchFamily="2" charset="-122"/>
                      <a:ea typeface="华文新魏" pitchFamily="2" charset="-122"/>
                    </a:rPr>
                    <a:t>target </a:t>
                  </a:r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system</a:t>
                  </a:r>
                  <a:endParaRPr lang="zh-CN" altLang="en-US" sz="1400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  <p:pic>
              <p:nvPicPr>
                <p:cNvPr id="71" name="Picture 14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915" y="2625299"/>
                  <a:ext cx="1456209" cy="1005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8" name="组合 57"/>
              <p:cNvGrpSpPr/>
              <p:nvPr/>
            </p:nvGrpSpPr>
            <p:grpSpPr>
              <a:xfrm>
                <a:off x="4810596" y="4308927"/>
                <a:ext cx="1489596" cy="2072401"/>
                <a:chOff x="4581872" y="4647482"/>
                <a:chExt cx="1489596" cy="2072401"/>
              </a:xfrm>
            </p:grpSpPr>
            <p:pic>
              <p:nvPicPr>
                <p:cNvPr id="68" name="Picture 16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9884" y="4647482"/>
                  <a:ext cx="1206398" cy="17496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9" name="矩形 68"/>
                <p:cNvSpPr/>
                <p:nvPr/>
              </p:nvSpPr>
              <p:spPr>
                <a:xfrm>
                  <a:off x="4581872" y="6412106"/>
                  <a:ext cx="1489596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latin typeface="华文新魏" pitchFamily="2" charset="-122"/>
                      <a:ea typeface="华文新魏" pitchFamily="2" charset="-122"/>
                    </a:rPr>
                    <a:t>Collecting</a:t>
                  </a:r>
                  <a:r>
                    <a:rPr lang="en-US" altLang="zh-CN" sz="1400" dirty="0" smtClean="0">
                      <a:latin typeface="华文新魏" pitchFamily="2" charset="-122"/>
                      <a:ea typeface="华文新魏" pitchFamily="2" charset="-122"/>
                    </a:rPr>
                    <a:t> traces</a:t>
                  </a:r>
                  <a:endParaRPr lang="zh-CN" altLang="en-US" sz="1400" dirty="0">
                    <a:latin typeface="华文新魏" pitchFamily="2" charset="-122"/>
                    <a:ea typeface="华文新魏" pitchFamily="2" charset="-122"/>
                  </a:endParaRPr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683568" y="4293096"/>
                <a:ext cx="7776864" cy="208823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1" name="直接连接符 60"/>
              <p:cNvCxnSpPr/>
              <p:nvPr/>
            </p:nvCxnSpPr>
            <p:spPr>
              <a:xfrm>
                <a:off x="2627784" y="4293096"/>
                <a:ext cx="0" cy="2097833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2" name="直接连接符 61"/>
              <p:cNvCxnSpPr>
                <a:stCxn id="60" idx="0"/>
              </p:cNvCxnSpPr>
              <p:nvPr/>
            </p:nvCxnSpPr>
            <p:spPr>
              <a:xfrm>
                <a:off x="4572000" y="4293096"/>
                <a:ext cx="0" cy="2097833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516216" y="4286746"/>
                <a:ext cx="0" cy="2106816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4" name="TextBox 55"/>
              <p:cNvSpPr txBox="1">
                <a:spLocks noChangeArrowheads="1"/>
              </p:cNvSpPr>
              <p:nvPr/>
            </p:nvSpPr>
            <p:spPr bwMode="auto">
              <a:xfrm>
                <a:off x="7308304" y="5068917"/>
                <a:ext cx="371052" cy="376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r>
                  <a:rPr kumimoji="0" lang="en-US" altLang="zh-CN" sz="1800" b="1" dirty="0"/>
                  <a:t>…</a:t>
                </a:r>
                <a:endParaRPr kumimoji="0" lang="zh-CN" altLang="en-US" sz="1800" b="1" dirty="0"/>
              </a:p>
            </p:txBody>
          </p:sp>
        </p:grpSp>
      </p:grp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992" y="1296116"/>
            <a:ext cx="1686432" cy="9462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矩形 46"/>
          <p:cNvSpPr/>
          <p:nvPr/>
        </p:nvSpPr>
        <p:spPr>
          <a:xfrm>
            <a:off x="153261" y="3212976"/>
            <a:ext cx="74834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Each element in our data set is a 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trace.</a:t>
            </a:r>
            <a:endParaRPr lang="en-US" altLang="zh-CN" b="1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The </a:t>
            </a: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</a:t>
            </a:r>
            <a:r>
              <a:rPr lang="en-US" altLang="zh-CN" b="1" dirty="0" smtClean="0">
                <a:latin typeface="华文新魏" pitchFamily="2" charset="-122"/>
                <a:ea typeface="华文新魏" pitchFamily="2" charset="-122"/>
              </a:rPr>
              <a:t>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records the execution path of a user request.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Trace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= 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events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+ </a:t>
            </a:r>
            <a:r>
              <a:rPr lang="en-US" altLang="zh-CN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relationships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: function 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name and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latency …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</a:t>
            </a:r>
            <a:r>
              <a:rPr lang="en-US" altLang="zh-CN" dirty="0">
                <a:latin typeface="华文新魏" pitchFamily="2" charset="-122"/>
                <a:ea typeface="华文新魏" pitchFamily="2" charset="-122"/>
              </a:rPr>
              <a:t>: local and remote function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calls …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Trace </a:t>
            </a:r>
            <a:r>
              <a:rPr lang="zh-CN" altLang="en-US" dirty="0" smtClean="0">
                <a:latin typeface="华文新魏" pitchFamily="2" charset="-122"/>
                <a:ea typeface="华文新魏" pitchFamily="2" charset="-122"/>
              </a:rPr>
              <a:t>→ 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Trace Tree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Nodes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edges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correspond to </a:t>
            </a:r>
            <a:r>
              <a:rPr lang="en-US" altLang="zh-CN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events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 and </a:t>
            </a:r>
            <a:r>
              <a:rPr lang="en-US" altLang="zh-CN" dirty="0" smtClean="0">
                <a:solidFill>
                  <a:srgbClr val="00B050"/>
                </a:solidFill>
                <a:latin typeface="华文新魏" pitchFamily="2" charset="-122"/>
                <a:ea typeface="华文新魏" pitchFamily="2" charset="-122"/>
              </a:rPr>
              <a:t>relationships</a:t>
            </a: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, respectively.</a:t>
            </a:r>
          </a:p>
          <a:p>
            <a:pPr lvl="1">
              <a:lnSpc>
                <a:spcPct val="150000"/>
              </a:lnSpc>
            </a:pPr>
            <a:r>
              <a:rPr lang="en-US" altLang="zh-CN" dirty="0" smtClean="0">
                <a:latin typeface="华文新魏" pitchFamily="2" charset="-122"/>
                <a:ea typeface="华文新魏" pitchFamily="2" charset="-122"/>
              </a:rPr>
              <a:t>Sample: A trace tree about a read file request in HDFS.</a:t>
            </a:r>
            <a:endParaRPr lang="zh-CN" altLang="en-US" dirty="0"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31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-0.21944 0.24213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1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100000" y="72433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4158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7020271" y="894288"/>
            <a:ext cx="1519105" cy="5127000"/>
            <a:chOff x="7020271" y="894288"/>
            <a:chExt cx="1519105" cy="5127000"/>
          </a:xfrm>
        </p:grpSpPr>
        <p:sp>
          <p:nvSpPr>
            <p:cNvPr id="70" name="矩形 69"/>
            <p:cNvSpPr/>
            <p:nvPr/>
          </p:nvSpPr>
          <p:spPr>
            <a:xfrm>
              <a:off x="7020271" y="1263620"/>
              <a:ext cx="1519104" cy="475766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7164288" y="89428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Trace File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7020271" y="4365105"/>
              <a:ext cx="15191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7020271" y="2497394"/>
              <a:ext cx="151910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2360234" y="899428"/>
            <a:ext cx="4660037" cy="5121860"/>
            <a:chOff x="2360234" y="899428"/>
            <a:chExt cx="4660037" cy="5121860"/>
          </a:xfrm>
        </p:grpSpPr>
        <p:sp>
          <p:nvSpPr>
            <p:cNvPr id="69" name="矩形 68"/>
            <p:cNvSpPr/>
            <p:nvPr/>
          </p:nvSpPr>
          <p:spPr>
            <a:xfrm>
              <a:off x="2371434" y="1263620"/>
              <a:ext cx="4648837" cy="475766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4132588" y="89942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Type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 flipV="1">
              <a:off x="2360234" y="4365104"/>
              <a:ext cx="466003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371434" y="2492896"/>
              <a:ext cx="46488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Structure of Data Set</a:t>
            </a:r>
            <a:endParaRPr lang="zh-CN" altLang="en-US" dirty="0"/>
          </a:p>
        </p:txBody>
      </p:sp>
      <p:grpSp>
        <p:nvGrpSpPr>
          <p:cNvPr id="61" name="组合 60"/>
          <p:cNvGrpSpPr/>
          <p:nvPr/>
        </p:nvGrpSpPr>
        <p:grpSpPr>
          <a:xfrm>
            <a:off x="2627784" y="1525934"/>
            <a:ext cx="4248472" cy="678930"/>
            <a:chOff x="3491880" y="1444094"/>
            <a:chExt cx="4248472" cy="678930"/>
          </a:xfrm>
        </p:grpSpPr>
        <p:sp>
          <p:nvSpPr>
            <p:cNvPr id="36" name="矩形 35"/>
            <p:cNvSpPr/>
            <p:nvPr/>
          </p:nvSpPr>
          <p:spPr>
            <a:xfrm>
              <a:off x="3491880" y="1444094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Workload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3491880" y="1784470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err="1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Datanode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4572000" y="1464932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</a:t>
              </a:r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under different </a:t>
              </a:r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workload speeds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572000" y="1799858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</a:t>
              </a:r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with various cluster sizes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627784" y="2720043"/>
            <a:ext cx="4464496" cy="1357029"/>
            <a:chOff x="3497307" y="2687363"/>
            <a:chExt cx="4464496" cy="1357029"/>
          </a:xfrm>
        </p:grpSpPr>
        <p:sp>
          <p:nvSpPr>
            <p:cNvPr id="39" name="矩形 38"/>
            <p:cNvSpPr/>
            <p:nvPr/>
          </p:nvSpPr>
          <p:spPr>
            <a:xfrm>
              <a:off x="3497307" y="2687363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Process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497307" y="3027739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Network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97307" y="3365462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497307" y="3705838"/>
              <a:ext cx="1152128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System</a:t>
              </a:r>
              <a:endParaRPr lang="en-US" altLang="zh-CN" sz="1600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4577427" y="2702751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affect the processes on HDFS 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4577427" y="3369123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introduce errors in the data on </a:t>
              </a:r>
              <a:r>
                <a:rPr lang="en-US" altLang="zh-CN" sz="1400" dirty="0" err="1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datanodes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577427" y="3040207"/>
              <a:ext cx="3384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bring anarchies to the network in  the cluster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4577427" y="3721226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inject faults to OSs of the HDFS nodes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2614975" y="4766294"/>
            <a:ext cx="4261281" cy="678930"/>
            <a:chOff x="3497307" y="4632110"/>
            <a:chExt cx="4261281" cy="678930"/>
          </a:xfrm>
        </p:grpSpPr>
        <p:sp>
          <p:nvSpPr>
            <p:cNvPr id="43" name="矩形 42"/>
            <p:cNvSpPr/>
            <p:nvPr/>
          </p:nvSpPr>
          <p:spPr>
            <a:xfrm>
              <a:off x="3497307" y="4632110"/>
              <a:ext cx="1164937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Single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3497307" y="4972486"/>
              <a:ext cx="1164937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All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4590236" y="4647498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faults are chosen from a single fault type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590236" y="4986909"/>
              <a:ext cx="31683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faults are chosen from all the four types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7020272" y="1538208"/>
            <a:ext cx="14707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considering different </a:t>
            </a:r>
            <a:r>
              <a:rPr lang="en-US" altLang="zh-CN" sz="1400" dirty="0"/>
              <a:t>requests, </a:t>
            </a:r>
            <a:r>
              <a:rPr lang="en-US" altLang="zh-CN" sz="1400" i="1" dirty="0" smtClean="0"/>
              <a:t>etc</a:t>
            </a:r>
            <a:r>
              <a:rPr lang="en-US" altLang="zh-CN" sz="1400" dirty="0"/>
              <a:t>.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020272" y="2906941"/>
            <a:ext cx="147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considering different </a:t>
            </a:r>
            <a:r>
              <a:rPr lang="en-US" altLang="zh-CN" sz="1400" dirty="0"/>
              <a:t>requests, </a:t>
            </a:r>
            <a:r>
              <a:rPr lang="en-US" altLang="zh-CN" sz="1400" dirty="0" smtClean="0"/>
              <a:t>number of faulty nodes, </a:t>
            </a:r>
            <a:r>
              <a:rPr lang="en-US" altLang="zh-CN" sz="1400" i="1" dirty="0"/>
              <a:t>etc</a:t>
            </a:r>
            <a:r>
              <a:rPr lang="en-US" altLang="zh-CN" sz="1400" dirty="0"/>
              <a:t>.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68576" y="4849996"/>
            <a:ext cx="1470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repeat many times</a:t>
            </a:r>
            <a:endParaRPr lang="zh-CN" altLang="en-US" sz="1400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539552" y="899428"/>
            <a:ext cx="1944216" cy="5121860"/>
            <a:chOff x="539552" y="899428"/>
            <a:chExt cx="1944216" cy="5121860"/>
          </a:xfrm>
        </p:grpSpPr>
        <p:sp>
          <p:nvSpPr>
            <p:cNvPr id="68" name="矩形 67"/>
            <p:cNvSpPr/>
            <p:nvPr/>
          </p:nvSpPr>
          <p:spPr>
            <a:xfrm>
              <a:off x="647564" y="1263620"/>
              <a:ext cx="1712670" cy="47576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845586" y="1608523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B05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Normal</a:t>
              </a:r>
              <a:endParaRPr lang="en-US" altLang="zh-CN" sz="1600" dirty="0" smtClean="0">
                <a:solidFill>
                  <a:srgbClr val="00B05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27584" y="3183988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FF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Abnormal</a:t>
              </a:r>
              <a:endParaRPr lang="zh-CN" altLang="en-US" sz="1600" dirty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2078" y="4817632"/>
              <a:ext cx="1296144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i="1" dirty="0" smtClean="0">
                  <a:solidFill>
                    <a:srgbClr val="0070C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Combination</a:t>
              </a:r>
              <a:endParaRPr lang="zh-CN" altLang="en-US" sz="1600" dirty="0">
                <a:solidFill>
                  <a:srgbClr val="0070C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39552" y="1897668"/>
              <a:ext cx="1908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</a:t>
              </a:r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HDFS running </a:t>
              </a:r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normally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75556" y="3481844"/>
              <a:ext cx="19082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a fault injected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39552" y="5085184"/>
              <a:ext cx="19082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collected when faults are </a:t>
              </a:r>
              <a:r>
                <a:rPr lang="en-US" altLang="zh-CN" sz="1400" dirty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randomly injected and later </a:t>
              </a:r>
              <a:r>
                <a:rPr lang="en-US" altLang="zh-CN" sz="1400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eliminated</a:t>
              </a:r>
              <a:endParaRPr lang="zh-CN" altLang="en-US" sz="1400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99592" y="899428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Class</a:t>
              </a:r>
              <a:endParaRPr lang="zh-CN" altLang="en-US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647564" y="2492896"/>
              <a:ext cx="172387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671268" y="4365104"/>
              <a:ext cx="170016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41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 anchor="b" anchorCtr="1"/>
          <a:lstStyle/>
          <a:p>
            <a:r>
              <a:rPr lang="en-US" altLang="zh-CN" dirty="0" smtClean="0"/>
              <a:t>Details in Collection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179512" y="1052736"/>
            <a:ext cx="8856985" cy="5184576"/>
            <a:chOff x="179512" y="1196752"/>
            <a:chExt cx="8856985" cy="5184576"/>
          </a:xfrm>
        </p:grpSpPr>
        <p:sp>
          <p:nvSpPr>
            <p:cNvPr id="6" name="矩形 5"/>
            <p:cNvSpPr/>
            <p:nvPr/>
          </p:nvSpPr>
          <p:spPr>
            <a:xfrm>
              <a:off x="179512" y="1196752"/>
              <a:ext cx="8856984" cy="518457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24329" y="599531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err="1" smtClean="0"/>
                <a:t>CloudStack</a:t>
              </a:r>
              <a:endParaRPr lang="zh-CN" altLang="en-US" dirty="0" smtClean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57356" y="1221660"/>
            <a:ext cx="5482161" cy="1012274"/>
            <a:chOff x="3214678" y="928670"/>
            <a:chExt cx="5482161" cy="1012274"/>
          </a:xfrm>
        </p:grpSpPr>
        <p:sp>
          <p:nvSpPr>
            <p:cNvPr id="9" name="矩形 8"/>
            <p:cNvSpPr/>
            <p:nvPr/>
          </p:nvSpPr>
          <p:spPr>
            <a:xfrm>
              <a:off x="3500430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client001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072066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client002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86644" y="1214422"/>
              <a:ext cx="1071570" cy="35719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clientN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72264" y="11429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214678" y="928670"/>
              <a:ext cx="5429288" cy="9286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858148" y="1571612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lients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857356" y="4507808"/>
            <a:ext cx="5489479" cy="1369464"/>
            <a:chOff x="3071802" y="2285992"/>
            <a:chExt cx="5489479" cy="1369464"/>
          </a:xfrm>
        </p:grpSpPr>
        <p:sp>
          <p:nvSpPr>
            <p:cNvPr id="16" name="矩形 15"/>
            <p:cNvSpPr/>
            <p:nvPr/>
          </p:nvSpPr>
          <p:spPr>
            <a:xfrm>
              <a:off x="3214678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Datanode001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4857752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Datanode002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858016" y="2428868"/>
              <a:ext cx="1500198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DatanodeM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29388" y="23574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3071802" y="2285992"/>
              <a:ext cx="5429288" cy="13573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86710" y="3286124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HDFS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5143504" y="3143248"/>
              <a:ext cx="1285884" cy="35719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>
                  <a:latin typeface="Times New Roman" pitchFamily="18" charset="0"/>
                  <a:cs typeface="Times New Roman" pitchFamily="18" charset="0"/>
                </a:rPr>
                <a:t>Namenode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直接连接符 22"/>
            <p:cNvCxnSpPr>
              <a:stCxn id="16" idx="2"/>
              <a:endCxn id="22" idx="0"/>
            </p:cNvCxnSpPr>
            <p:nvPr/>
          </p:nvCxnSpPr>
          <p:spPr>
            <a:xfrm rot="16200000" flipH="1">
              <a:off x="4697016" y="2053818"/>
              <a:ext cx="357190" cy="182166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17" idx="2"/>
              <a:endCxn id="22" idx="0"/>
            </p:cNvCxnSpPr>
            <p:nvPr/>
          </p:nvCxnSpPr>
          <p:spPr>
            <a:xfrm rot="16200000" flipH="1">
              <a:off x="5518553" y="2875355"/>
              <a:ext cx="357190" cy="178595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>
              <a:stCxn id="18" idx="2"/>
              <a:endCxn id="22" idx="0"/>
            </p:cNvCxnSpPr>
            <p:nvPr/>
          </p:nvCxnSpPr>
          <p:spPr>
            <a:xfrm rot="5400000">
              <a:off x="6518686" y="2053819"/>
              <a:ext cx="357190" cy="1821669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2714612" y="3007610"/>
            <a:ext cx="1857388" cy="50006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 smtClean="0">
                <a:latin typeface="Times New Roman" pitchFamily="18" charset="0"/>
                <a:cs typeface="Times New Roman" pitchFamily="18" charset="0"/>
              </a:rPr>
              <a:t>MTracer</a:t>
            </a:r>
            <a:r>
              <a:rPr lang="en-US" altLang="zh-CN" sz="1600" dirty="0" smtClean="0">
                <a:latin typeface="Times New Roman" pitchFamily="18" charset="0"/>
                <a:cs typeface="Times New Roman" pitchFamily="18" charset="0"/>
              </a:rPr>
              <a:t> Server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28596" y="3007610"/>
            <a:ext cx="14287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86644" y="3007610"/>
            <a:ext cx="1605836" cy="50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Ganglia Server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rot="5400000">
            <a:off x="4679951" y="3328287"/>
            <a:ext cx="2357454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92080" y="2271205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HDFS requests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直接箭头连接符 30"/>
          <p:cNvCxnSpPr>
            <a:stCxn id="26" idx="0"/>
          </p:cNvCxnSpPr>
          <p:nvPr/>
        </p:nvCxnSpPr>
        <p:spPr>
          <a:xfrm rot="5400000" flipH="1" flipV="1">
            <a:off x="3214679" y="2578981"/>
            <a:ext cx="857256" cy="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6" idx="2"/>
          </p:cNvCxnSpPr>
          <p:nvPr/>
        </p:nvCxnSpPr>
        <p:spPr>
          <a:xfrm rot="5400000">
            <a:off x="3143240" y="4007742"/>
            <a:ext cx="1000132" cy="15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52197" y="229323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track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52197" y="400774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track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>
            <a:stCxn id="27" idx="0"/>
          </p:cNvCxnSpPr>
          <p:nvPr/>
        </p:nvCxnSpPr>
        <p:spPr>
          <a:xfrm rot="5400000" flipH="1" flipV="1">
            <a:off x="839366" y="1989620"/>
            <a:ext cx="1321601" cy="7143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7" idx="3"/>
            <a:endCxn id="26" idx="1"/>
          </p:cNvCxnSpPr>
          <p:nvPr/>
        </p:nvCxnSpPr>
        <p:spPr>
          <a:xfrm>
            <a:off x="1857356" y="3257643"/>
            <a:ext cx="857256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27" idx="2"/>
          </p:cNvCxnSpPr>
          <p:nvPr/>
        </p:nvCxnSpPr>
        <p:spPr>
          <a:xfrm rot="16200000" flipH="1">
            <a:off x="660770" y="3989882"/>
            <a:ext cx="1678792" cy="71438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5907" y="2293230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直接箭头连接符 38"/>
          <p:cNvCxnSpPr>
            <a:stCxn id="28" idx="0"/>
            <a:endCxn id="13" idx="3"/>
          </p:cNvCxnSpPr>
          <p:nvPr/>
        </p:nvCxnSpPr>
        <p:spPr>
          <a:xfrm flipH="1" flipV="1">
            <a:off x="7286644" y="1686007"/>
            <a:ext cx="802918" cy="1321603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stCxn id="28" idx="2"/>
            <a:endCxn id="20" idx="3"/>
          </p:cNvCxnSpPr>
          <p:nvPr/>
        </p:nvCxnSpPr>
        <p:spPr>
          <a:xfrm flipH="1">
            <a:off x="7286644" y="3507676"/>
            <a:ext cx="802918" cy="1678793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8" idx="1"/>
            <a:endCxn id="26" idx="3"/>
          </p:cNvCxnSpPr>
          <p:nvPr/>
        </p:nvCxnSpPr>
        <p:spPr>
          <a:xfrm flipH="1">
            <a:off x="4572000" y="3257643"/>
            <a:ext cx="2714644" cy="0"/>
          </a:xfrm>
          <a:prstGeom prst="straightConnector1">
            <a:avLst/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91827" y="4079180"/>
            <a:ext cx="1027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algn="ctr"/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inject faults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57356" y="2936172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43834" y="2221792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5272" y="4079180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00826" y="2936172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肘形连接符 46"/>
          <p:cNvCxnSpPr/>
          <p:nvPr/>
        </p:nvCxnSpPr>
        <p:spPr>
          <a:xfrm rot="16200000" flipH="1">
            <a:off x="4535487" y="400123"/>
            <a:ext cx="1588" cy="6215106"/>
          </a:xfrm>
          <a:prstGeom prst="bentConnector3">
            <a:avLst>
              <a:gd name="adj1" fmla="val 15502776"/>
            </a:avLst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57356" y="3485651"/>
            <a:ext cx="702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control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肘形连接符 48"/>
          <p:cNvCxnSpPr/>
          <p:nvPr/>
        </p:nvCxnSpPr>
        <p:spPr>
          <a:xfrm rot="16200000" flipV="1">
            <a:off x="4535487" y="-99943"/>
            <a:ext cx="1588" cy="6215106"/>
          </a:xfrm>
          <a:prstGeom prst="bentConnector3">
            <a:avLst>
              <a:gd name="adj1" fmla="val 14395466"/>
            </a:avLst>
          </a:prstGeom>
          <a:ln>
            <a:solidFill>
              <a:schemeClr val="accent4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00826" y="2507544"/>
            <a:ext cx="774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monitor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9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/>
      <p:bldP spid="33" grpId="0"/>
      <p:bldP spid="34" grpId="0"/>
      <p:bldP spid="38" grpId="0"/>
      <p:bldP spid="42" grpId="0"/>
      <p:bldP spid="43" grpId="0"/>
      <p:bldP spid="44" grpId="0"/>
      <p:bldP spid="45" grpId="0"/>
      <p:bldP spid="46" grpId="0"/>
      <p:bldP spid="48" grpId="0"/>
      <p:bldP spid="5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1268</TotalTime>
  <Words>710</Words>
  <Application>Microsoft Macintosh PowerPoint</Application>
  <PresentationFormat>全屏显示(4:3)</PresentationFormat>
  <Paragraphs>206</Paragraphs>
  <Slides>12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Towards An Open Data Set for Trace-Oriented Monitoring</vt:lpstr>
      <vt:lpstr>Motivation</vt:lpstr>
      <vt:lpstr>Motivation</vt:lpstr>
      <vt:lpstr>Motivation</vt:lpstr>
      <vt:lpstr>PowerPoint 演示文稿</vt:lpstr>
      <vt:lpstr>PowerPoint 演示文稿</vt:lpstr>
      <vt:lpstr>PowerPoint 演示文稿</vt:lpstr>
      <vt:lpstr>Structure of Data Set</vt:lpstr>
      <vt:lpstr>Details in Collection</vt:lpstr>
      <vt:lpstr>Details in Collection</vt:lpstr>
      <vt:lpstr>Threads to Invalidity</vt:lpstr>
      <vt:lpstr>Thank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</dc:creator>
  <cp:lastModifiedBy>Zhenbang Chen</cp:lastModifiedBy>
  <cp:revision>187</cp:revision>
  <dcterms:created xsi:type="dcterms:W3CDTF">2014-04-16T06:19:04Z</dcterms:created>
  <dcterms:modified xsi:type="dcterms:W3CDTF">2014-12-25T13:28:00Z</dcterms:modified>
</cp:coreProperties>
</file>