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5"/>
  </p:notesMasterIdLst>
  <p:sldIdLst>
    <p:sldId id="256" r:id="rId2"/>
    <p:sldId id="257" r:id="rId3"/>
    <p:sldId id="260" r:id="rId4"/>
    <p:sldId id="263" r:id="rId5"/>
    <p:sldId id="258" r:id="rId6"/>
    <p:sldId id="264" r:id="rId7"/>
    <p:sldId id="265" r:id="rId8"/>
    <p:sldId id="266" r:id="rId9"/>
    <p:sldId id="259" r:id="rId10"/>
    <p:sldId id="268" r:id="rId11"/>
    <p:sldId id="270" r:id="rId12"/>
    <p:sldId id="269" r:id="rId13"/>
    <p:sldId id="271" r:id="rId14"/>
    <p:sldId id="272" r:id="rId15"/>
    <p:sldId id="273" r:id="rId16"/>
    <p:sldId id="279" r:id="rId17"/>
    <p:sldId id="277" r:id="rId18"/>
    <p:sldId id="275" r:id="rId19"/>
    <p:sldId id="276" r:id="rId20"/>
    <p:sldId id="278" r:id="rId21"/>
    <p:sldId id="281" r:id="rId22"/>
    <p:sldId id="287" r:id="rId23"/>
    <p:sldId id="288" r:id="rId24"/>
    <p:sldId id="282" r:id="rId25"/>
    <p:sldId id="290" r:id="rId26"/>
    <p:sldId id="280" r:id="rId27"/>
    <p:sldId id="291" r:id="rId28"/>
    <p:sldId id="292" r:id="rId29"/>
    <p:sldId id="286" r:id="rId30"/>
    <p:sldId id="293" r:id="rId31"/>
    <p:sldId id="294" r:id="rId32"/>
    <p:sldId id="295" r:id="rId33"/>
    <p:sldId id="289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649" autoAdjust="0"/>
  </p:normalViewPr>
  <p:slideViewPr>
    <p:cSldViewPr>
      <p:cViewPr varScale="1">
        <p:scale>
          <a:sx n="60" d="100"/>
          <a:sy n="60" d="100"/>
        </p:scale>
        <p:origin x="-2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D2875-635B-459E-B198-82CFCB32B99B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CEB77-744F-4565-8615-250F62B94F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15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962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5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468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468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049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415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813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36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271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312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83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170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413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097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9AE21-9148-45E9-9D56-24883EA5148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791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>
              <a:latin typeface="Candara" pitchFamily="34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9AE21-9148-45E9-9D56-24883EA5148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113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805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>
              <a:latin typeface="Candara" pitchFamily="34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693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214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808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038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91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837B-E8D8-4E92-9E3B-F5237EC589B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369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076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6256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837B-E8D8-4E92-9E3B-F5237EC589B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7768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00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837B-E8D8-4E92-9E3B-F5237EC589B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36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456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456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92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104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CEB77-744F-4565-8615-250F62B94FD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31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24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21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8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41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39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60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2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80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31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25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26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82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9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0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9" Type="http://schemas.openxmlformats.org/officeDocument/2006/relationships/image" Target="../media/image12.png"/><Relationship Id="rId10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124640"/>
            <a:ext cx="9144000" cy="1974185"/>
          </a:xfrm>
        </p:spPr>
        <p:txBody>
          <a:bodyPr>
            <a:noAutofit/>
          </a:bodyPr>
          <a:lstStyle/>
          <a:p>
            <a:r>
              <a:rPr lang="en-US" altLang="zh-CN" sz="4400" b="1" dirty="0" err="1" smtClean="0">
                <a:latin typeface="High Tower Text" pitchFamily="18" charset="0"/>
              </a:rPr>
              <a:t>TraceBench</a:t>
            </a:r>
            <a:r>
              <a:rPr lang="en-US" altLang="zh-CN" sz="4400" dirty="0" smtClean="0">
                <a:latin typeface="High Tower Text" pitchFamily="18" charset="0"/>
              </a:rPr>
              <a:t>: </a:t>
            </a:r>
            <a:br>
              <a:rPr lang="en-US" altLang="zh-CN" sz="4400" dirty="0" smtClean="0">
                <a:latin typeface="High Tower Text" pitchFamily="18" charset="0"/>
              </a:rPr>
            </a:br>
            <a:r>
              <a:rPr lang="en-US" altLang="zh-CN" sz="4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igh Tower Text" pitchFamily="18" charset="0"/>
              </a:rPr>
              <a:t>An Open Data Set for </a:t>
            </a:r>
            <a:br>
              <a:rPr lang="en-US" altLang="zh-CN" sz="4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igh Tower Text" pitchFamily="18" charset="0"/>
              </a:rPr>
            </a:br>
            <a:r>
              <a:rPr lang="en-US" altLang="zh-CN" sz="4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igh Tower Text" pitchFamily="18" charset="0"/>
              </a:rPr>
              <a:t>Trace-Oriented Monitoring</a:t>
            </a:r>
            <a:endParaRPr lang="zh-CN" altLang="en-US" sz="4400" i="1" dirty="0">
              <a:solidFill>
                <a:schemeClr val="tx1">
                  <a:lumMod val="65000"/>
                  <a:lumOff val="35000"/>
                </a:schemeClr>
              </a:solidFill>
              <a:latin typeface="High Tower Text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3764632"/>
            <a:ext cx="9144000" cy="1824608"/>
          </a:xfrm>
        </p:spPr>
        <p:txBody>
          <a:bodyPr>
            <a:normAutofit/>
          </a:bodyPr>
          <a:lstStyle/>
          <a:p>
            <a:r>
              <a:rPr lang="en-US" altLang="zh-CN" sz="1800" dirty="0" err="1" smtClean="0">
                <a:solidFill>
                  <a:schemeClr val="tx1"/>
                </a:solidFill>
                <a:latin typeface="Candara" pitchFamily="34" charset="0"/>
              </a:rPr>
              <a:t>Jingwen</a:t>
            </a:r>
            <a:r>
              <a:rPr lang="en-US" altLang="zh-CN" sz="1800" dirty="0" smtClean="0">
                <a:solidFill>
                  <a:schemeClr val="tx1"/>
                </a:solidFill>
                <a:latin typeface="Candara" pitchFamily="34" charset="0"/>
              </a:rPr>
              <a:t> Zhou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800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en-US" altLang="zh-CN" sz="1800" dirty="0" err="1" smtClean="0">
                <a:solidFill>
                  <a:schemeClr val="tx1"/>
                </a:solidFill>
                <a:latin typeface="Candara" pitchFamily="34" charset="0"/>
              </a:rPr>
              <a:t>Zhenbang</a:t>
            </a:r>
            <a:r>
              <a:rPr lang="en-US" altLang="zh-CN" sz="1800" dirty="0" smtClean="0">
                <a:solidFill>
                  <a:schemeClr val="tx1"/>
                </a:solidFill>
                <a:latin typeface="Candara" pitchFamily="34" charset="0"/>
              </a:rPr>
              <a:t> Chen</a:t>
            </a:r>
            <a:r>
              <a:rPr lang="en-US" altLang="zh-CN" sz="16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800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en-US" altLang="zh-CN" sz="1800" dirty="0" err="1" smtClean="0">
                <a:solidFill>
                  <a:schemeClr val="tx1"/>
                </a:solidFill>
                <a:latin typeface="Candara" pitchFamily="34" charset="0"/>
              </a:rPr>
              <a:t>Ji</a:t>
            </a:r>
            <a:r>
              <a:rPr lang="en-US" altLang="zh-CN" sz="1800" dirty="0" smtClean="0">
                <a:solidFill>
                  <a:schemeClr val="tx1"/>
                </a:solidFill>
                <a:latin typeface="Candara" pitchFamily="34" charset="0"/>
              </a:rPr>
              <a:t> Wang</a:t>
            </a:r>
            <a:r>
              <a:rPr lang="en-US" altLang="zh-CN" sz="16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800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en-US" altLang="zh-CN" sz="1800" dirty="0" err="1" smtClean="0">
                <a:solidFill>
                  <a:schemeClr val="tx1"/>
                </a:solidFill>
                <a:latin typeface="Candara" pitchFamily="34" charset="0"/>
              </a:rPr>
              <a:t>Zibin</a:t>
            </a:r>
            <a:r>
              <a:rPr lang="en-US" altLang="zh-CN" sz="1800" dirty="0" smtClean="0">
                <a:solidFill>
                  <a:schemeClr val="tx1"/>
                </a:solidFill>
                <a:latin typeface="Candara" pitchFamily="34" charset="0"/>
              </a:rPr>
              <a:t> Zheng</a:t>
            </a:r>
            <a:r>
              <a:rPr lang="en-US" altLang="zh-CN" sz="16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800" dirty="0" smtClean="0">
                <a:solidFill>
                  <a:schemeClr val="tx1"/>
                </a:solidFill>
                <a:latin typeface="Candara" pitchFamily="34" charset="0"/>
              </a:rPr>
              <a:t>, and Michael R. Lyu</a:t>
            </a:r>
            <a:r>
              <a:rPr lang="en-US" altLang="zh-CN" sz="16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6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6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altLang="zh-CN" sz="1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PDL, 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National University of Defense Technology</a:t>
            </a:r>
            <a:r>
              <a:rPr lang="en-US" altLang="zh-CN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, Changsha, China</a:t>
            </a:r>
          </a:p>
          <a:p>
            <a:r>
              <a:rPr lang="en-US" altLang="zh-CN" sz="16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Shenzhen 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Research </a:t>
            </a:r>
            <a:r>
              <a:rPr lang="en-US" altLang="zh-CN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Institute, </a:t>
            </a: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CUHK</a:t>
            </a:r>
            <a:r>
              <a:rPr lang="en-US" altLang="zh-CN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, Shenzhen, China</a:t>
            </a:r>
          </a:p>
          <a:p>
            <a:r>
              <a:rPr lang="en-US" altLang="zh-CN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  <a:ea typeface="Malgun Gothic" pitchFamily="34" charset="-127"/>
              </a:rPr>
              <a:t>{</a:t>
            </a:r>
            <a:r>
              <a:rPr lang="en-US" altLang="zh-CN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  <a:ea typeface="Malgun Gothic" pitchFamily="34" charset="-127"/>
              </a:rPr>
              <a:t>jwzhou</a:t>
            </a:r>
            <a:r>
              <a:rPr lang="en-US" altLang="zh-CN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  <a:ea typeface="Malgun Gothic" pitchFamily="34" charset="-127"/>
              </a:rPr>
              <a:t>, </a:t>
            </a:r>
            <a:r>
              <a:rPr lang="en-US" altLang="zh-CN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  <a:ea typeface="Malgun Gothic" pitchFamily="34" charset="-127"/>
              </a:rPr>
              <a:t>zbchen</a:t>
            </a:r>
            <a:r>
              <a:rPr lang="en-US" altLang="zh-CN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  <a:ea typeface="Malgun Gothic" pitchFamily="34" charset="-127"/>
              </a:rPr>
              <a:t>}</a:t>
            </a:r>
            <a:r>
              <a:rPr lang="en-US" altLang="zh-CN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  <a:ea typeface="Malgun Gothic" pitchFamily="34" charset="-127"/>
              </a:rPr>
              <a:t>@nudt.edu.cn</a:t>
            </a:r>
          </a:p>
          <a:p>
            <a:r>
              <a:rPr lang="en-US" altLang="zh-CN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18 December 2014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99273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05" y="5733368"/>
            <a:ext cx="146109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24" y="5733368"/>
            <a:ext cx="100800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4" y="3163172"/>
            <a:ext cx="8142784" cy="55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36512" y="6546830"/>
            <a:ext cx="3186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http://mtracer.github.io/TraceBench/</a:t>
            </a:r>
          </a:p>
        </p:txBody>
      </p:sp>
    </p:spTree>
    <p:extLst>
      <p:ext uri="{BB962C8B-B14F-4D97-AF65-F5344CB8AC3E}">
        <p14:creationId xmlns:p14="http://schemas.microsoft.com/office/powerpoint/2010/main" val="387651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Trace</a:t>
            </a:r>
            <a:endParaRPr lang="zh-CN" altLang="en-US" sz="3600" dirty="0">
              <a:latin typeface="High Tower Tex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92696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The </a:t>
            </a:r>
            <a:r>
              <a:rPr lang="en-US" altLang="zh-CN" sz="2000" b="1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trace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 records the process of system running,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480720" cy="449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347864" y="1844824"/>
            <a:ext cx="2375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ndara" pitchFamily="34" charset="0"/>
              </a:rPr>
              <a:t>L</a:t>
            </a:r>
            <a:r>
              <a:rPr lang="en-US" altLang="zh-CN" dirty="0" smtClean="0">
                <a:latin typeface="Candara" pitchFamily="34" charset="0"/>
              </a:rPr>
              <a:t>inear </a:t>
            </a:r>
            <a:r>
              <a:rPr lang="en-US" altLang="zh-CN" dirty="0">
                <a:latin typeface="Candara" pitchFamily="34" charset="0"/>
              </a:rPr>
              <a:t>event sequence</a:t>
            </a:r>
            <a:endParaRPr lang="zh-CN" altLang="en-US" dirty="0">
              <a:latin typeface="Candara" pitchFamily="34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30179"/>
            <a:ext cx="6480720" cy="1375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3918454" y="3789040"/>
            <a:ext cx="1163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Candara" pitchFamily="34" charset="0"/>
              </a:rPr>
              <a:t>Trace tree</a:t>
            </a:r>
            <a:endParaRPr lang="zh-CN" altLang="en-US" dirty="0">
              <a:latin typeface="Candar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65547"/>
            <a:ext cx="6480720" cy="16615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3521071" y="6011996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Candara" pitchFamily="34" charset="0"/>
              </a:rPr>
              <a:t>Request </a:t>
            </a:r>
            <a:r>
              <a:rPr lang="en-US" altLang="zh-CN" dirty="0">
                <a:latin typeface="Candara" pitchFamily="34" charset="0"/>
              </a:rPr>
              <a:t>flow graph</a:t>
            </a:r>
            <a:endParaRPr lang="zh-CN" altLang="en-US" dirty="0"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692696"/>
            <a:ext cx="299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and can be expressed as: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8153" y="1412776"/>
            <a:ext cx="1263487" cy="5153218"/>
            <a:chOff x="68153" y="1412776"/>
            <a:chExt cx="1263487" cy="5153218"/>
          </a:xfrm>
        </p:grpSpPr>
        <p:cxnSp>
          <p:nvCxnSpPr>
            <p:cNvPr id="19" name="直接箭头连接符 18"/>
            <p:cNvCxnSpPr/>
            <p:nvPr/>
          </p:nvCxnSpPr>
          <p:spPr>
            <a:xfrm>
              <a:off x="755576" y="1412776"/>
              <a:ext cx="0" cy="4783886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68153" y="6196662"/>
              <a:ext cx="1263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2060"/>
                  </a:solidFill>
                  <a:latin typeface="Candara" pitchFamily="34" charset="0"/>
                </a:rPr>
                <a:t>complexity</a:t>
              </a:r>
              <a:endParaRPr lang="zh-CN" altLang="en-US" dirty="0">
                <a:solidFill>
                  <a:srgbClr val="002060"/>
                </a:solidFill>
                <a:latin typeface="Candara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13440" y="1412776"/>
              <a:ext cx="5421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B050"/>
                  </a:solidFill>
                  <a:latin typeface="Candara" pitchFamily="34" charset="0"/>
                </a:rPr>
                <a:t>low</a:t>
              </a:r>
              <a:endParaRPr lang="zh-CN" altLang="en-US" dirty="0">
                <a:solidFill>
                  <a:srgbClr val="00B050"/>
                </a:solidFill>
                <a:latin typeface="Candara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46114" y="5642664"/>
              <a:ext cx="6094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Candara" pitchFamily="34" charset="0"/>
                </a:rPr>
                <a:t>high</a:t>
              </a:r>
              <a:endParaRPr lang="zh-CN" altLang="en-US" dirty="0">
                <a:solidFill>
                  <a:srgbClr val="FF0000"/>
                </a:solidFill>
                <a:latin typeface="Candara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812360" y="1412776"/>
            <a:ext cx="1337226" cy="5153218"/>
            <a:chOff x="7812360" y="1412776"/>
            <a:chExt cx="1337226" cy="5153218"/>
          </a:xfrm>
        </p:grpSpPr>
        <p:cxnSp>
          <p:nvCxnSpPr>
            <p:cNvPr id="16" name="直接箭头连接符 15"/>
            <p:cNvCxnSpPr/>
            <p:nvPr/>
          </p:nvCxnSpPr>
          <p:spPr>
            <a:xfrm>
              <a:off x="8388424" y="1412776"/>
              <a:ext cx="0" cy="4783886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7812360" y="6196662"/>
              <a:ext cx="13372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2060"/>
                  </a:solidFill>
                  <a:latin typeface="Candara" pitchFamily="34" charset="0"/>
                </a:rPr>
                <a:t>information</a:t>
              </a:r>
              <a:endParaRPr lang="zh-CN" altLang="en-US" dirty="0">
                <a:solidFill>
                  <a:srgbClr val="002060"/>
                </a:solidFill>
                <a:latin typeface="Candara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388424" y="5667762"/>
              <a:ext cx="7024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B050"/>
                  </a:solidFill>
                  <a:latin typeface="Candara" pitchFamily="34" charset="0"/>
                </a:rPr>
                <a:t>more</a:t>
              </a:r>
              <a:endParaRPr lang="zh-CN" altLang="en-US" dirty="0">
                <a:solidFill>
                  <a:srgbClr val="00B050"/>
                </a:solidFill>
                <a:latin typeface="Candara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388424" y="1452970"/>
              <a:ext cx="5485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Candara" pitchFamily="34" charset="0"/>
                </a:rPr>
                <a:t>less</a:t>
              </a:r>
              <a:endParaRPr lang="zh-CN" altLang="en-US" dirty="0">
                <a:solidFill>
                  <a:srgbClr val="FF0000"/>
                </a:solidFill>
                <a:latin typeface="Candara" pitchFamily="34" charset="0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331640" y="2420888"/>
            <a:ext cx="6480720" cy="1375353"/>
          </a:xfrm>
          <a:prstGeom prst="rect">
            <a:avLst/>
          </a:prstGeom>
          <a:solidFill>
            <a:srgbClr val="EBF1DE">
              <a:alpha val="45098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rgbClr val="00B05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TraceBench</a:t>
            </a:r>
            <a:r>
              <a:rPr lang="en-US" altLang="zh-CN" b="1" dirty="0">
                <a:solidFill>
                  <a:srgbClr val="00B05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 stores the traces in the form of trace tree.</a:t>
            </a:r>
          </a:p>
        </p:txBody>
      </p:sp>
      <p:sp>
        <p:nvSpPr>
          <p:cNvPr id="3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024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14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Trace Tree</a:t>
            </a:r>
            <a:endParaRPr lang="zh-CN" altLang="en-US" sz="3600" dirty="0">
              <a:latin typeface="High Tower Text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60" y="1776476"/>
            <a:ext cx="2279136" cy="251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529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Trace Tree</a:t>
            </a:r>
            <a:endParaRPr lang="zh-CN" altLang="en-US" sz="3600" dirty="0">
              <a:latin typeface="High Tower Text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0818" y="980728"/>
            <a:ext cx="415519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  <a:ea typeface="华文新魏" pitchFamily="2" charset="-122"/>
              </a:rPr>
              <a:t>Trace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</a:rPr>
              <a:t> = </a:t>
            </a:r>
            <a:r>
              <a:rPr lang="en-US" altLang="zh-CN" sz="2000" dirty="0" smtClean="0">
                <a:solidFill>
                  <a:srgbClr val="FF0000"/>
                </a:solidFill>
                <a:latin typeface="Candara" pitchFamily="34" charset="0"/>
                <a:ea typeface="华文新魏" pitchFamily="2" charset="-122"/>
              </a:rPr>
              <a:t>events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</a:rPr>
              <a:t>+ </a:t>
            </a:r>
            <a:r>
              <a:rPr lang="en-US" altLang="zh-CN" sz="2000" dirty="0" smtClean="0">
                <a:solidFill>
                  <a:srgbClr val="00B050"/>
                </a:solidFill>
                <a:latin typeface="Candara" pitchFamily="34" charset="0"/>
                <a:ea typeface="华文新魏" pitchFamily="2" charset="-122"/>
              </a:rPr>
              <a:t>relationships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Candara" pitchFamily="34" charset="0"/>
                <a:ea typeface="华文新魏" pitchFamily="2" charset="-122"/>
              </a:rPr>
              <a:t>Event</a:t>
            </a:r>
            <a:r>
              <a:rPr lang="en-US" altLang="zh-CN" dirty="0" smtClean="0">
                <a:latin typeface="Candara" pitchFamily="34" charset="0"/>
                <a:ea typeface="华文新魏" pitchFamily="2" charset="-122"/>
              </a:rPr>
              <a:t>: function </a:t>
            </a:r>
            <a:r>
              <a:rPr lang="en-US" altLang="zh-CN" dirty="0">
                <a:latin typeface="Candara" pitchFamily="34" charset="0"/>
                <a:ea typeface="华文新魏" pitchFamily="2" charset="-122"/>
              </a:rPr>
              <a:t>name and </a:t>
            </a:r>
            <a:r>
              <a:rPr lang="en-US" altLang="zh-CN" dirty="0" smtClean="0">
                <a:latin typeface="Candara" pitchFamily="34" charset="0"/>
                <a:ea typeface="华文新魏" pitchFamily="2" charset="-122"/>
              </a:rPr>
              <a:t>latency …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rgbClr val="00B050"/>
                </a:solidFill>
                <a:latin typeface="Candara" pitchFamily="34" charset="0"/>
                <a:ea typeface="华文新魏" pitchFamily="2" charset="-122"/>
              </a:rPr>
              <a:t>Relationship</a:t>
            </a:r>
            <a:r>
              <a:rPr lang="en-US" altLang="zh-CN" dirty="0">
                <a:latin typeface="Candara" pitchFamily="34" charset="0"/>
                <a:ea typeface="华文新魏" pitchFamily="2" charset="-122"/>
              </a:rPr>
              <a:t>: local and </a:t>
            </a:r>
            <a:r>
              <a:rPr lang="en-US" altLang="zh-CN" dirty="0" smtClean="0">
                <a:latin typeface="Candara" pitchFamily="34" charset="0"/>
                <a:ea typeface="华文新魏" pitchFamily="2" charset="-122"/>
              </a:rPr>
              <a:t>remote function calls …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 smtClean="0">
                <a:latin typeface="Candara" pitchFamily="34" charset="0"/>
                <a:ea typeface="华文新魏" pitchFamily="2" charset="-122"/>
              </a:rPr>
              <a:t>Trace </a:t>
            </a:r>
            <a:r>
              <a:rPr lang="en-US" altLang="zh-CN" sz="2000" dirty="0"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=</a:t>
            </a:r>
            <a:r>
              <a:rPr lang="en-US" altLang="zh-CN" sz="2000" dirty="0" smtClean="0"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&gt;</a:t>
            </a:r>
            <a:r>
              <a:rPr lang="zh-CN" altLang="en-US" sz="2000" dirty="0" smtClean="0">
                <a:latin typeface="Candara" pitchFamily="34" charset="0"/>
                <a:ea typeface="华文新魏" pitchFamily="2" charset="-122"/>
              </a:rPr>
              <a:t>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</a:rPr>
              <a:t>Trace Tree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Candara" pitchFamily="34" charset="0"/>
                <a:ea typeface="华文新魏" pitchFamily="2" charset="-122"/>
              </a:rPr>
              <a:t>Nodes</a:t>
            </a:r>
            <a:r>
              <a:rPr lang="en-US" altLang="zh-CN" dirty="0" smtClean="0">
                <a:latin typeface="Candara" pitchFamily="34" charset="0"/>
                <a:ea typeface="华文新魏" pitchFamily="2" charset="-122"/>
              </a:rPr>
              <a:t> correspond to </a:t>
            </a:r>
            <a:r>
              <a:rPr lang="en-US" altLang="zh-CN" dirty="0" smtClean="0">
                <a:solidFill>
                  <a:srgbClr val="FF0000"/>
                </a:solidFill>
                <a:latin typeface="Candara" pitchFamily="34" charset="0"/>
                <a:ea typeface="华文新魏" pitchFamily="2" charset="-122"/>
              </a:rPr>
              <a:t>events</a:t>
            </a:r>
            <a:r>
              <a:rPr lang="en-US" altLang="zh-CN" dirty="0" smtClean="0">
                <a:latin typeface="Candara" pitchFamily="34" charset="0"/>
                <a:ea typeface="华文新魏" pitchFamily="2" charset="-122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solidFill>
                  <a:srgbClr val="00B050"/>
                </a:solidFill>
                <a:latin typeface="Candara" pitchFamily="34" charset="0"/>
                <a:ea typeface="华文新魏" pitchFamily="2" charset="-122"/>
              </a:rPr>
              <a:t>Edges </a:t>
            </a:r>
            <a:r>
              <a:rPr lang="en-US" altLang="zh-CN" dirty="0" smtClean="0">
                <a:latin typeface="Candara" pitchFamily="34" charset="0"/>
                <a:ea typeface="华文新魏" pitchFamily="2" charset="-122"/>
              </a:rPr>
              <a:t>correspond to </a:t>
            </a:r>
            <a:r>
              <a:rPr lang="en-US" altLang="zh-CN" dirty="0" smtClean="0">
                <a:solidFill>
                  <a:srgbClr val="00B050"/>
                </a:solidFill>
                <a:latin typeface="Candara" pitchFamily="34" charset="0"/>
                <a:ea typeface="华文新魏" pitchFamily="2" charset="-122"/>
              </a:rPr>
              <a:t>relationships</a:t>
            </a:r>
            <a:endParaRPr lang="en-US" altLang="zh-CN" dirty="0" smtClean="0">
              <a:latin typeface="Candara" pitchFamily="34" charset="0"/>
              <a:ea typeface="华文新魏" pitchFamily="2" charset="-122"/>
            </a:endParaRPr>
          </a:p>
          <a:p>
            <a:pPr lvl="1">
              <a:lnSpc>
                <a:spcPct val="150000"/>
              </a:lnSpc>
            </a:pPr>
            <a:endParaRPr lang="en-US" altLang="zh-CN" dirty="0" smtClean="0">
              <a:latin typeface="Candara" pitchFamily="34" charset="0"/>
              <a:ea typeface="华文新魏" pitchFamily="2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000" dirty="0" smtClean="0">
                <a:latin typeface="Candara" pitchFamily="34" charset="0"/>
                <a:ea typeface="华文新魏" pitchFamily="2" charset="-122"/>
              </a:rPr>
              <a:t>Trace Tree </a:t>
            </a:r>
            <a:r>
              <a:rPr lang="en-US" altLang="zh-CN" sz="2000" dirty="0"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=</a:t>
            </a:r>
            <a:r>
              <a:rPr lang="en-US" altLang="zh-CN" sz="2000" dirty="0" smtClean="0"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&gt;</a:t>
            </a:r>
            <a:r>
              <a:rPr lang="zh-CN" altLang="en-US" sz="2000" dirty="0" smtClean="0">
                <a:latin typeface="Candara" pitchFamily="34" charset="0"/>
                <a:ea typeface="华文新魏" pitchFamily="2" charset="-122"/>
              </a:rPr>
              <a:t>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</a:rPr>
              <a:t>linear event sequence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97" y="3576676"/>
            <a:ext cx="2279136" cy="251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4882633" y="899428"/>
            <a:ext cx="1937032" cy="2313548"/>
            <a:chOff x="4882633" y="827420"/>
            <a:chExt cx="1937032" cy="2313548"/>
          </a:xfrm>
        </p:grpSpPr>
        <p:grpSp>
          <p:nvGrpSpPr>
            <p:cNvPr id="8" name="组合 7"/>
            <p:cNvGrpSpPr/>
            <p:nvPr/>
          </p:nvGrpSpPr>
          <p:grpSpPr>
            <a:xfrm>
              <a:off x="4882633" y="1187460"/>
              <a:ext cx="1937032" cy="792088"/>
              <a:chOff x="5220071" y="2492896"/>
              <a:chExt cx="1937032" cy="79208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5453912" y="2492896"/>
                <a:ext cx="1703191" cy="792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altLang="zh-CN" sz="14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id</a:t>
                </a:r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      1</a:t>
                </a:r>
              </a:p>
              <a:p>
                <a:r>
                  <a:rPr lang="en-US" altLang="zh-CN" sz="14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name</a:t>
                </a:r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CN" sz="1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fs</a:t>
                </a:r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-mv</a:t>
                </a:r>
              </a:p>
              <a:p>
                <a:r>
                  <a:rPr lang="en-US" altLang="zh-CN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endParaRPr lang="zh-CN" altLang="en-US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220071" y="2492896"/>
                <a:ext cx="233841" cy="792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altLang="zh-CN" sz="1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CN" altLang="en-US" sz="1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882633" y="2032713"/>
              <a:ext cx="1937032" cy="792088"/>
              <a:chOff x="5220071" y="2492896"/>
              <a:chExt cx="1937032" cy="79208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5453912" y="2492896"/>
                <a:ext cx="1703191" cy="792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altLang="zh-CN" sz="14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id</a:t>
                </a:r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      2</a:t>
                </a:r>
              </a:p>
              <a:p>
                <a:r>
                  <a:rPr lang="en-US" altLang="zh-CN" sz="14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name</a:t>
                </a:r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CN" sz="1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RPC:getFileInfo</a:t>
                </a:r>
                <a:endParaRPr lang="en-US" altLang="zh-CN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endParaRPr lang="zh-CN" altLang="en-US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220071" y="2492896"/>
                <a:ext cx="233841" cy="792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altLang="zh-CN" sz="1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CN" altLang="en-US" sz="1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4882633" y="827420"/>
              <a:ext cx="19370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Candara" pitchFamily="34" charset="0"/>
                  <a:ea typeface="华文新魏" pitchFamily="2" charset="-122"/>
                </a:rPr>
                <a:t>events </a:t>
              </a:r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4882633" y="2771636"/>
              <a:ext cx="19370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……</a:t>
              </a:r>
              <a:endParaRPr lang="zh-CN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128598" y="890137"/>
            <a:ext cx="1835890" cy="1602759"/>
            <a:chOff x="7128598" y="818129"/>
            <a:chExt cx="1835890" cy="1602759"/>
          </a:xfrm>
        </p:grpSpPr>
        <p:grpSp>
          <p:nvGrpSpPr>
            <p:cNvPr id="18" name="组合 17"/>
            <p:cNvGrpSpPr/>
            <p:nvPr/>
          </p:nvGrpSpPr>
          <p:grpSpPr>
            <a:xfrm>
              <a:off x="7128599" y="1187460"/>
              <a:ext cx="1835889" cy="940077"/>
              <a:chOff x="5220071" y="2492895"/>
              <a:chExt cx="1835889" cy="940077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5453912" y="2492895"/>
                <a:ext cx="1602048" cy="9400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altLang="zh-CN" sz="1400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fatherId</a:t>
                </a:r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1</a:t>
                </a:r>
              </a:p>
              <a:p>
                <a:r>
                  <a:rPr lang="en-US" altLang="zh-CN" sz="1400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childId</a:t>
                </a:r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  2</a:t>
                </a:r>
              </a:p>
              <a:p>
                <a:r>
                  <a:rPr lang="en-US" altLang="zh-CN" sz="14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type</a:t>
                </a:r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       local call</a:t>
                </a:r>
              </a:p>
              <a:p>
                <a:r>
                  <a:rPr lang="en-US" altLang="zh-CN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endParaRPr lang="zh-CN" altLang="en-US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220071" y="2492896"/>
                <a:ext cx="233841" cy="9400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altLang="zh-CN" sz="1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zh-CN" altLang="en-US" sz="1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7128598" y="818129"/>
              <a:ext cx="18358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latin typeface="Candara" pitchFamily="34" charset="0"/>
                  <a:ea typeface="华文新魏" pitchFamily="2" charset="-122"/>
                </a:rPr>
                <a:t>relationships</a:t>
              </a:r>
              <a:endParaRPr lang="zh-CN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7130340" y="2051556"/>
              <a:ext cx="18341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……</a:t>
              </a:r>
              <a:endParaRPr lang="zh-CN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上箭头 27"/>
          <p:cNvSpPr/>
          <p:nvPr/>
        </p:nvSpPr>
        <p:spPr>
          <a:xfrm rot="10800000">
            <a:off x="6639650" y="3216636"/>
            <a:ext cx="452630" cy="360040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44" name="上箭头 43"/>
          <p:cNvSpPr/>
          <p:nvPr/>
        </p:nvSpPr>
        <p:spPr>
          <a:xfrm rot="16200000">
            <a:off x="4578627" y="4727608"/>
            <a:ext cx="452630" cy="1406328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4107" name="矩形 4106"/>
          <p:cNvSpPr/>
          <p:nvPr/>
        </p:nvSpPr>
        <p:spPr>
          <a:xfrm>
            <a:off x="827584" y="5104934"/>
            <a:ext cx="34159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>
              <a:lnSpc>
                <a:spcPct val="150000"/>
              </a:lnSpc>
            </a:pPr>
            <a:r>
              <a:rPr lang="en-US" altLang="zh-CN" dirty="0" smtClean="0">
                <a:latin typeface="Candara" pitchFamily="34" charset="0"/>
                <a:ea typeface="华文新魏" pitchFamily="2" charset="-122"/>
              </a:rPr>
              <a:t>DFS: 1</a:t>
            </a:r>
            <a:r>
              <a:rPr lang="zh-CN" altLang="en-US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,</a:t>
            </a:r>
            <a:r>
              <a:rPr lang="zh-CN" altLang="en-US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Candara" pitchFamily="34" charset="0"/>
                <a:ea typeface="华文新魏" pitchFamily="2" charset="-122"/>
              </a:rPr>
              <a:t>2, </a:t>
            </a:r>
            <a:r>
              <a:rPr lang="zh-CN" altLang="en-US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Candara" pitchFamily="34" charset="0"/>
                <a:ea typeface="华文新魏" pitchFamily="2" charset="-122"/>
              </a:rPr>
              <a:t>4,</a:t>
            </a:r>
            <a:r>
              <a:rPr lang="zh-CN" altLang="en-US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  </a:t>
            </a:r>
            <a:r>
              <a:rPr lang="en-US" altLang="zh-CN" dirty="0" smtClean="0">
                <a:latin typeface="Candara" pitchFamily="34" charset="0"/>
                <a:ea typeface="华文新魏" pitchFamily="2" charset="-122"/>
              </a:rPr>
              <a:t>3,</a:t>
            </a:r>
            <a:r>
              <a:rPr lang="zh-CN" altLang="en-US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  </a:t>
            </a:r>
            <a:r>
              <a:rPr lang="en-US" altLang="zh-CN" dirty="0" smtClean="0">
                <a:latin typeface="Candara" pitchFamily="34" charset="0"/>
                <a:ea typeface="华文新魏" pitchFamily="2" charset="-122"/>
              </a:rPr>
              <a:t>5</a:t>
            </a:r>
            <a:endParaRPr lang="en-US" altLang="zh-CN" dirty="0">
              <a:latin typeface="Candara" pitchFamily="34" charset="0"/>
              <a:ea typeface="华文新魏" pitchFamily="2" charset="-122"/>
            </a:endParaRPr>
          </a:p>
        </p:txBody>
      </p:sp>
      <p:sp>
        <p:nvSpPr>
          <p:cNvPr id="4108" name="矩形 4107"/>
          <p:cNvSpPr/>
          <p:nvPr/>
        </p:nvSpPr>
        <p:spPr>
          <a:xfrm>
            <a:off x="4882633" y="1259468"/>
            <a:ext cx="1937032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09" name="椭圆 4108"/>
          <p:cNvSpPr/>
          <p:nvPr/>
        </p:nvSpPr>
        <p:spPr>
          <a:xfrm>
            <a:off x="6516215" y="3717032"/>
            <a:ext cx="675159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7121970" y="1253623"/>
            <a:ext cx="1842518" cy="94592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11" name="直接箭头连接符 4110"/>
          <p:cNvCxnSpPr/>
          <p:nvPr/>
        </p:nvCxnSpPr>
        <p:spPr>
          <a:xfrm flipH="1">
            <a:off x="6496051" y="4321175"/>
            <a:ext cx="180974" cy="263525"/>
          </a:xfrm>
          <a:prstGeom prst="straightConnector1">
            <a:avLst/>
          </a:prstGeom>
          <a:noFill/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768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37 -0.26296 L -3.33333E-6 3.7037E-7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4" grpId="0" animBg="1"/>
      <p:bldP spid="4107" grpId="0"/>
      <p:bldP spid="4108" grpId="0" animBg="1"/>
      <p:bldP spid="4109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Samples</a:t>
            </a:r>
            <a:endParaRPr lang="zh-CN" altLang="en-US" sz="3600" dirty="0">
              <a:latin typeface="High Tower Text" pitchFamily="18" charset="0"/>
            </a:endParaRPr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5884"/>
            <a:ext cx="2846333" cy="1872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3976368" cy="1921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25587" y="764704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  <a:latin typeface="Candara" pitchFamily="34" charset="0"/>
                <a:ea typeface="方正舒体" pitchFamily="2" charset="-122"/>
              </a:rPr>
              <a:t>Normal</a:t>
            </a:r>
            <a:endParaRPr lang="zh-CN" altLang="en-US" sz="1600" b="1" dirty="0">
              <a:solidFill>
                <a:srgbClr val="00B050"/>
              </a:solidFill>
              <a:latin typeface="Candara" pitchFamily="34" charset="0"/>
              <a:ea typeface="方正舒体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1960" y="796642"/>
            <a:ext cx="3950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Candara" pitchFamily="34" charset="0"/>
                <a:ea typeface="方正舒体" pitchFamily="2" charset="-122"/>
              </a:rPr>
              <a:t>Meet a </a:t>
            </a:r>
            <a:r>
              <a:rPr lang="en-US" altLang="zh-CN" sz="2000" b="1" i="1" dirty="0" err="1" smtClean="0">
                <a:solidFill>
                  <a:srgbClr val="FF0000"/>
                </a:solidFill>
                <a:latin typeface="Candara" pitchFamily="34" charset="0"/>
                <a:ea typeface="方正舒体" pitchFamily="2" charset="-122"/>
              </a:rPr>
              <a:t>killDN</a:t>
            </a:r>
            <a:r>
              <a:rPr lang="en-US" altLang="zh-CN" sz="2000" b="1" dirty="0" smtClean="0">
                <a:solidFill>
                  <a:srgbClr val="FF0000"/>
                </a:solidFill>
                <a:latin typeface="Candara" pitchFamily="34" charset="0"/>
                <a:ea typeface="方正舒体" pitchFamily="2" charset="-122"/>
              </a:rPr>
              <a:t> fault</a:t>
            </a:r>
            <a:r>
              <a:rPr lang="en-US" altLang="zh-CN" sz="2000" dirty="0" smtClean="0">
                <a:solidFill>
                  <a:srgbClr val="FF0000"/>
                </a:solidFill>
                <a:latin typeface="Candara" pitchFamily="34" charset="0"/>
                <a:ea typeface="方正舒体" pitchFamily="2" charset="-122"/>
              </a:rPr>
              <a:t> </a:t>
            </a:r>
            <a:r>
              <a:rPr lang="en-US" altLang="zh-CN" sz="2000" dirty="0" smtClean="0">
                <a:latin typeface="Candara" pitchFamily="34" charset="0"/>
                <a:ea typeface="方正舒体" pitchFamily="2" charset="-122"/>
              </a:rPr>
              <a:t>(function fault)</a:t>
            </a:r>
            <a:endParaRPr lang="zh-CN" altLang="en-US" sz="1600" dirty="0">
              <a:latin typeface="Candara" pitchFamily="34" charset="0"/>
              <a:ea typeface="方正舒体" pitchFamily="2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2555"/>
            <a:ext cx="8496944" cy="5796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矩形 26"/>
          <p:cNvSpPr/>
          <p:nvPr/>
        </p:nvSpPr>
        <p:spPr>
          <a:xfrm>
            <a:off x="5508104" y="1340768"/>
            <a:ext cx="2680224" cy="51580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04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979 -0.2145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-10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323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3352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Samples</a:t>
            </a:r>
            <a:endParaRPr lang="zh-CN" altLang="en-US" sz="3600" dirty="0">
              <a:latin typeface="High Tower Text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3976368" cy="1921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5884"/>
            <a:ext cx="2846333" cy="1872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5587" y="764704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  <a:latin typeface="Candara" pitchFamily="34" charset="0"/>
                <a:ea typeface="方正舒体" pitchFamily="2" charset="-122"/>
              </a:rPr>
              <a:t>Normal</a:t>
            </a:r>
            <a:endParaRPr lang="zh-CN" altLang="en-US" sz="1600" b="1" dirty="0">
              <a:solidFill>
                <a:srgbClr val="00B050"/>
              </a:solidFill>
              <a:latin typeface="Candara" pitchFamily="34" charset="0"/>
              <a:ea typeface="方正舒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796642"/>
            <a:ext cx="3950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Candara" pitchFamily="34" charset="0"/>
                <a:ea typeface="方正舒体" pitchFamily="2" charset="-122"/>
              </a:rPr>
              <a:t>Meet a </a:t>
            </a:r>
            <a:r>
              <a:rPr lang="en-US" altLang="zh-CN" sz="2000" b="1" i="1" dirty="0" err="1" smtClean="0">
                <a:solidFill>
                  <a:srgbClr val="FF0000"/>
                </a:solidFill>
                <a:latin typeface="Candara" pitchFamily="34" charset="0"/>
                <a:ea typeface="方正舒体" pitchFamily="2" charset="-122"/>
              </a:rPr>
              <a:t>killDN</a:t>
            </a:r>
            <a:r>
              <a:rPr lang="en-US" altLang="zh-CN" sz="2000" b="1" dirty="0" smtClean="0">
                <a:solidFill>
                  <a:srgbClr val="FF0000"/>
                </a:solidFill>
                <a:latin typeface="Candara" pitchFamily="34" charset="0"/>
                <a:ea typeface="方正舒体" pitchFamily="2" charset="-122"/>
              </a:rPr>
              <a:t> fault</a:t>
            </a:r>
            <a:r>
              <a:rPr lang="en-US" altLang="zh-CN" sz="2000" dirty="0" smtClean="0">
                <a:solidFill>
                  <a:srgbClr val="FF0000"/>
                </a:solidFill>
                <a:latin typeface="Candara" pitchFamily="34" charset="0"/>
                <a:ea typeface="方正舒体" pitchFamily="2" charset="-122"/>
              </a:rPr>
              <a:t> </a:t>
            </a:r>
            <a:r>
              <a:rPr lang="en-US" altLang="zh-CN" sz="2000" dirty="0" smtClean="0">
                <a:latin typeface="Candara" pitchFamily="34" charset="0"/>
                <a:ea typeface="方正舒体" pitchFamily="2" charset="-122"/>
              </a:rPr>
              <a:t>(function fault)</a:t>
            </a:r>
            <a:endParaRPr lang="zh-CN" altLang="en-US" sz="1600" dirty="0">
              <a:latin typeface="Candara" pitchFamily="34" charset="0"/>
              <a:ea typeface="方正舒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67360" y="1412776"/>
            <a:ext cx="2234579" cy="936104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457200" y="1412776"/>
            <a:ext cx="5210160" cy="2049562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901940" y="1412776"/>
            <a:ext cx="467684" cy="2054672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467544" y="2348880"/>
            <a:ext cx="5199816" cy="4014482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901940" y="2348880"/>
            <a:ext cx="467684" cy="4014482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67448"/>
            <a:ext cx="7902080" cy="289591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60" y="1412776"/>
            <a:ext cx="2234578" cy="93610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034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92 L -0.2592 0.443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221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30923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35346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24" y="1556792"/>
            <a:ext cx="3009900" cy="429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08" y="1556792"/>
            <a:ext cx="2943225" cy="429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7002" y="1156682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  <a:latin typeface="Candara" pitchFamily="34" charset="0"/>
                <a:ea typeface="方正舒体" pitchFamily="2" charset="-122"/>
              </a:rPr>
              <a:t>Normal</a:t>
            </a:r>
            <a:endParaRPr lang="zh-CN" altLang="en-US" sz="1600" b="1" dirty="0">
              <a:solidFill>
                <a:srgbClr val="00B050"/>
              </a:solidFill>
              <a:latin typeface="Candara" pitchFamily="34" charset="0"/>
              <a:ea typeface="方正舒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0024" y="908720"/>
            <a:ext cx="300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Candara" pitchFamily="34" charset="0"/>
                <a:ea typeface="方正舒体" pitchFamily="2" charset="-122"/>
              </a:rPr>
              <a:t>Meet a </a:t>
            </a:r>
            <a:r>
              <a:rPr lang="en-US" altLang="zh-CN" sz="2000" b="1" i="1" dirty="0" err="1" smtClean="0">
                <a:solidFill>
                  <a:srgbClr val="FF0000"/>
                </a:solidFill>
                <a:latin typeface="Candara" pitchFamily="34" charset="0"/>
                <a:ea typeface="方正舒体" pitchFamily="2" charset="-122"/>
              </a:rPr>
              <a:t>slowHDFS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Candara" pitchFamily="34" charset="0"/>
                <a:ea typeface="方正舒体" pitchFamily="2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Candara" pitchFamily="34" charset="0"/>
                <a:ea typeface="方正舒体" pitchFamily="2" charset="-122"/>
              </a:rPr>
              <a:t>fault</a:t>
            </a:r>
          </a:p>
          <a:p>
            <a:pPr algn="ctr"/>
            <a:r>
              <a:rPr lang="en-US" altLang="zh-CN" sz="2000" dirty="0" smtClean="0">
                <a:latin typeface="Candara" pitchFamily="34" charset="0"/>
                <a:ea typeface="方正舒体" pitchFamily="2" charset="-122"/>
              </a:rPr>
              <a:t>(Performance fault)</a:t>
            </a:r>
            <a:endParaRPr lang="zh-CN" altLang="en-US" sz="1600" dirty="0">
              <a:latin typeface="Candara" pitchFamily="34" charset="0"/>
              <a:ea typeface="方正舒体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364088" y="4005064"/>
            <a:ext cx="2160240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653099" y="4005064"/>
            <a:ext cx="2160240" cy="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Samples</a:t>
            </a:r>
            <a:endParaRPr lang="zh-CN" altLang="en-US" sz="3600" dirty="0">
              <a:latin typeface="High Tower 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2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249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latin typeface="Simplified Arabic Fixed" pitchFamily="49" charset="-78"/>
                <a:cs typeface="Simplified Arabic Fixed" pitchFamily="49" charset="-78"/>
              </a:rPr>
              <a:t>Other Details</a:t>
            </a:r>
            <a:endParaRPr lang="zh-CN" altLang="en-US" sz="4800" dirty="0"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417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020271" y="894288"/>
            <a:ext cx="1519104" cy="5127000"/>
            <a:chOff x="7020271" y="894288"/>
            <a:chExt cx="1519104" cy="5127000"/>
          </a:xfrm>
        </p:grpSpPr>
        <p:sp>
          <p:nvSpPr>
            <p:cNvPr id="5" name="矩形 4"/>
            <p:cNvSpPr/>
            <p:nvPr/>
          </p:nvSpPr>
          <p:spPr>
            <a:xfrm>
              <a:off x="7020271" y="1263620"/>
              <a:ext cx="1519104" cy="47576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7131751" y="894288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Trace File</a:t>
              </a:r>
              <a:endPara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360234" y="894288"/>
            <a:ext cx="4660037" cy="5127000"/>
            <a:chOff x="2360234" y="894288"/>
            <a:chExt cx="4660037" cy="5127000"/>
          </a:xfrm>
        </p:grpSpPr>
        <p:sp>
          <p:nvSpPr>
            <p:cNvPr id="10" name="矩形 9"/>
            <p:cNvSpPr/>
            <p:nvPr/>
          </p:nvSpPr>
          <p:spPr>
            <a:xfrm>
              <a:off x="2371434" y="1263620"/>
              <a:ext cx="4648837" cy="47576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103948" y="894288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Type</a:t>
              </a:r>
              <a:endPara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V="1">
              <a:off x="2360234" y="4365104"/>
              <a:ext cx="466003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371434" y="2492896"/>
              <a:ext cx="46488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2627784" y="1525934"/>
            <a:ext cx="4248472" cy="678930"/>
            <a:chOff x="3491880" y="1444094"/>
            <a:chExt cx="4248472" cy="678930"/>
          </a:xfrm>
        </p:grpSpPr>
        <p:sp>
          <p:nvSpPr>
            <p:cNvPr id="15" name="矩形 14"/>
            <p:cNvSpPr/>
            <p:nvPr/>
          </p:nvSpPr>
          <p:spPr>
            <a:xfrm>
              <a:off x="3491880" y="1444094"/>
              <a:ext cx="1152128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smtClean="0">
                  <a:solidFill>
                    <a:srgbClr val="00B05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Workload</a:t>
              </a:r>
              <a:endParaRPr lang="en-US" altLang="zh-CN" sz="1600" dirty="0" smtClean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491880" y="1784470"/>
              <a:ext cx="1152128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err="1" smtClean="0">
                  <a:solidFill>
                    <a:srgbClr val="00B05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Datanode</a:t>
              </a:r>
              <a:endParaRPr lang="en-US" altLang="zh-CN" sz="1600" dirty="0" smtClean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572000" y="1464932"/>
              <a:ext cx="31683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collected </a:t>
              </a:r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under different 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workload speeds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572000" y="1799858"/>
              <a:ext cx="31683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collected </a:t>
              </a:r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with various cluster sizes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27784" y="2720043"/>
            <a:ext cx="4464496" cy="1357029"/>
            <a:chOff x="3497307" y="2687363"/>
            <a:chExt cx="4464496" cy="1357029"/>
          </a:xfrm>
        </p:grpSpPr>
        <p:sp>
          <p:nvSpPr>
            <p:cNvPr id="20" name="矩形 19"/>
            <p:cNvSpPr/>
            <p:nvPr/>
          </p:nvSpPr>
          <p:spPr>
            <a:xfrm>
              <a:off x="3497307" y="2687363"/>
              <a:ext cx="1152128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smtClean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Process</a:t>
              </a:r>
              <a:endParaRPr lang="en-US" altLang="zh-CN" sz="1600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497307" y="3027739"/>
              <a:ext cx="1152128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smtClean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Network</a:t>
              </a:r>
              <a:endParaRPr lang="en-US" altLang="zh-CN" sz="1600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497307" y="3365462"/>
              <a:ext cx="1152128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smtClean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Data</a:t>
              </a:r>
              <a:endParaRPr lang="en-US" altLang="zh-CN" sz="1600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497307" y="3705838"/>
              <a:ext cx="1152128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smtClean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System</a:t>
              </a:r>
              <a:endParaRPr lang="en-US" altLang="zh-CN" sz="1600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577427" y="2702751"/>
              <a:ext cx="31683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affect the processes on HDFS nodes</a:t>
              </a:r>
              <a:endParaRPr lang="zh-CN" altLang="en-US" sz="14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577427" y="3369123"/>
              <a:ext cx="31683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introduce errors in the data on </a:t>
              </a:r>
              <a:r>
                <a:rPr lang="en-US" altLang="zh-CN" sz="1400" dirty="0" err="1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datanodes</a:t>
              </a:r>
              <a:endParaRPr lang="zh-CN" altLang="en-US" sz="14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577427" y="3040207"/>
              <a:ext cx="33843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bring anarchies to the network in  the cluster</a:t>
              </a:r>
              <a:endParaRPr lang="zh-CN" altLang="en-US" sz="14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577427" y="3721226"/>
              <a:ext cx="31683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inject faults to OSs of the HDFS nodes</a:t>
              </a:r>
              <a:endParaRPr lang="zh-CN" altLang="en-US" sz="14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614975" y="4766294"/>
            <a:ext cx="4261281" cy="678930"/>
            <a:chOff x="3497307" y="4632110"/>
            <a:chExt cx="4261281" cy="678930"/>
          </a:xfrm>
        </p:grpSpPr>
        <p:sp>
          <p:nvSpPr>
            <p:cNvPr id="29" name="矩形 28"/>
            <p:cNvSpPr/>
            <p:nvPr/>
          </p:nvSpPr>
          <p:spPr>
            <a:xfrm>
              <a:off x="3497307" y="4632110"/>
              <a:ext cx="1164937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solidFill>
                    <a:srgbClr val="0070C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Single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3497307" y="4972486"/>
              <a:ext cx="1164937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solidFill>
                    <a:srgbClr val="0070C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All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4590236" y="4647498"/>
              <a:ext cx="31683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faults are chosen from a single fault type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590236" y="4986909"/>
              <a:ext cx="31683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faults are chosen from all the four types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044423" y="2405787"/>
            <a:ext cx="14707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Each trace </a:t>
            </a:r>
            <a:r>
              <a:rPr lang="en-US" altLang="zh-CN" sz="14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file corresponds to a certain </a:t>
            </a:r>
            <a:r>
              <a:rPr lang="en-US" altLang="zh-CN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scenario, considering different cluster size, request type, </a:t>
            </a:r>
            <a:endParaRPr lang="en-US" altLang="zh-CN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workloads speed, injected </a:t>
            </a:r>
            <a:r>
              <a:rPr lang="en-US" altLang="zh-CN" sz="14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faults, </a:t>
            </a:r>
            <a:r>
              <a:rPr lang="en-US" altLang="zh-CN" sz="1400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etc</a:t>
            </a:r>
            <a:r>
              <a:rPr lang="en-US" altLang="zh-CN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.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539552" y="894288"/>
            <a:ext cx="1944216" cy="5127000"/>
            <a:chOff x="539552" y="894288"/>
            <a:chExt cx="1944216" cy="5127000"/>
          </a:xfrm>
        </p:grpSpPr>
        <p:sp>
          <p:nvSpPr>
            <p:cNvPr id="37" name="矩形 36"/>
            <p:cNvSpPr/>
            <p:nvPr/>
          </p:nvSpPr>
          <p:spPr>
            <a:xfrm>
              <a:off x="647564" y="1263620"/>
              <a:ext cx="1712670" cy="4757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845586" y="1608523"/>
              <a:ext cx="1296144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smtClean="0">
                  <a:solidFill>
                    <a:srgbClr val="00B05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Normal</a:t>
              </a:r>
              <a:endParaRPr lang="en-US" altLang="zh-CN" sz="1600" dirty="0" smtClean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27584" y="3183988"/>
              <a:ext cx="1296144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smtClean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Abnormal</a:t>
              </a:r>
              <a:endParaRPr lang="zh-CN" altLang="en-US" sz="1600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42078" y="4817632"/>
              <a:ext cx="1296144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smtClean="0">
                  <a:solidFill>
                    <a:srgbClr val="0070C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Combination</a:t>
              </a:r>
              <a:endParaRPr lang="zh-CN" altLang="en-US" sz="1600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39552" y="1897668"/>
              <a:ext cx="19082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Collected when system</a:t>
              </a:r>
            </a:p>
            <a:p>
              <a:pPr algn="ctr"/>
              <a:r>
                <a:rPr lang="en-US" altLang="zh-CN" sz="14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running normally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575556" y="3501008"/>
              <a:ext cx="190821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Collected when a </a:t>
              </a:r>
            </a:p>
            <a:p>
              <a:pPr algn="ctr"/>
              <a:r>
                <a:rPr lang="en-US" altLang="zh-CN" sz="14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permanent fault injected 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539552" y="5138608"/>
              <a:ext cx="190821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Collected when system </a:t>
              </a:r>
            </a:p>
            <a:p>
              <a:pPr algn="ctr"/>
              <a:r>
                <a:rPr lang="en-US" altLang="zh-CN" sz="14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encountering temporal faults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887643" y="894288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Class</a:t>
              </a:r>
              <a:endPara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647564" y="2492896"/>
              <a:ext cx="17238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671268" y="4365104"/>
              <a:ext cx="17001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Structure</a:t>
            </a:r>
            <a:endParaRPr lang="zh-CN" altLang="en-US" sz="3600" dirty="0">
              <a:latin typeface="High Tower Text" pitchFamily="18" charset="0"/>
            </a:endParaRPr>
          </a:p>
        </p:txBody>
      </p:sp>
      <p:sp>
        <p:nvSpPr>
          <p:cNvPr id="50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947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Statistics</a:t>
            </a:r>
            <a:endParaRPr lang="zh-CN" altLang="en-US" sz="3600" dirty="0">
              <a:latin typeface="High Tower Text" pitchFamily="18" charset="0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420397"/>
          </a:xfrm>
        </p:spPr>
        <p:txBody>
          <a:bodyPr/>
          <a:lstStyle/>
          <a:p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The whole collection work lasted for </a:t>
            </a:r>
            <a:r>
              <a:rPr lang="en-US" altLang="zh-CN" sz="2400" dirty="0" smtClean="0">
                <a:solidFill>
                  <a:srgbClr val="FF000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more than half a year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50 clients + (50+1) HDFS nodes + others </a:t>
            </a:r>
            <a:r>
              <a:rPr lang="en-US" altLang="zh-CN" sz="2400" dirty="0" smtClean="0">
                <a:solidFill>
                  <a:srgbClr val="FF000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&gt; 100 hosts</a:t>
            </a:r>
          </a:p>
          <a:p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inject 14 faults of 4 types</a:t>
            </a:r>
          </a:p>
          <a:p>
            <a:pPr>
              <a:spcBef>
                <a:spcPts val="1800"/>
              </a:spcBef>
            </a:pPr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whole size of </a:t>
            </a:r>
            <a:r>
              <a:rPr lang="en-US" altLang="zh-CN" sz="2400" dirty="0" err="1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TraceBench</a:t>
            </a:r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zh-CN" altLang="en-US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≈ </a:t>
            </a:r>
            <a:r>
              <a:rPr lang="en-US" altLang="zh-CN" sz="2400" dirty="0" smtClean="0">
                <a:solidFill>
                  <a:srgbClr val="FF000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3.2 GB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,</a:t>
            </a:r>
            <a:r>
              <a:rPr lang="en-US" altLang="zh-CN" sz="2400" dirty="0" smtClean="0">
                <a:solidFill>
                  <a:srgbClr val="FF000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including:</a:t>
            </a:r>
            <a:endParaRPr lang="en-US" altLang="zh-CN" sz="2400" dirty="0" smtClean="0">
              <a:solidFill>
                <a:srgbClr val="FF0000"/>
              </a:solidFill>
              <a:latin typeface="Candara" pitchFamily="34" charset="0"/>
              <a:ea typeface="华文新魏" pitchFamily="2" charset="-122"/>
              <a:cs typeface="Times New Roman" pitchFamily="18" charset="0"/>
            </a:endParaRPr>
          </a:p>
          <a:p>
            <a:pPr lvl="2" indent="-342900"/>
            <a:r>
              <a:rPr lang="en-US" altLang="zh-CN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361 </a:t>
            </a:r>
            <a:r>
              <a:rPr lang="en-US" altLang="zh-CN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trace files</a:t>
            </a:r>
            <a:endParaRPr lang="en-US" altLang="zh-CN" dirty="0">
              <a:latin typeface="Candara" pitchFamily="34" charset="0"/>
              <a:ea typeface="华文新魏" pitchFamily="2" charset="-122"/>
              <a:cs typeface="Times New Roman" pitchFamily="18" charset="0"/>
            </a:endParaRPr>
          </a:p>
          <a:p>
            <a:pPr lvl="2" indent="-342900"/>
            <a:r>
              <a:rPr lang="en-US" altLang="zh-CN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366,487 traces</a:t>
            </a:r>
          </a:p>
          <a:p>
            <a:pPr lvl="2" indent="-342900"/>
            <a:r>
              <a:rPr lang="en-US" altLang="zh-CN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14,724,959 events</a:t>
            </a:r>
          </a:p>
          <a:p>
            <a:pPr lvl="2" indent="-342900"/>
            <a:r>
              <a:rPr lang="en-US" altLang="zh-CN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6,273,497 relationships</a:t>
            </a:r>
          </a:p>
          <a:p>
            <a:pPr>
              <a:spcBef>
                <a:spcPts val="1800"/>
              </a:spcBef>
            </a:pPr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trace 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length = [</a:t>
            </a:r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5, 420]</a:t>
            </a:r>
          </a:p>
          <a:p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nodes </a:t>
            </a:r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per trace = [2, 44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]</a:t>
            </a:r>
          </a:p>
          <a:p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……</a:t>
            </a:r>
            <a:endParaRPr lang="en-US" altLang="zh-CN" sz="2400" dirty="0">
              <a:latin typeface="Candara" pitchFamily="34" charset="0"/>
              <a:ea typeface="华文新魏" pitchFamily="2" charset="-122"/>
              <a:cs typeface="Times New Roman" pitchFamily="18" charset="0"/>
            </a:endParaRPr>
          </a:p>
          <a:p>
            <a:endParaRPr lang="en-US" altLang="zh-CN" sz="2400" dirty="0">
              <a:latin typeface="Candara" pitchFamily="34" charset="0"/>
              <a:ea typeface="华文新魏" pitchFamily="2" charset="-122"/>
              <a:cs typeface="Times New Roman" pitchFamily="18" charset="0"/>
            </a:endParaRPr>
          </a:p>
          <a:p>
            <a:endParaRPr lang="en-US" altLang="zh-CN" sz="2400" dirty="0" smtClean="0">
              <a:latin typeface="Candara" pitchFamily="34" charset="0"/>
              <a:ea typeface="华文新魏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3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Collection Process</a:t>
            </a:r>
            <a:endParaRPr lang="zh-CN" altLang="en-US" sz="3600" dirty="0">
              <a:latin typeface="High Tower Text" pitchFamily="18" charset="0"/>
            </a:endParaRPr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79512" y="1052736"/>
            <a:ext cx="8856985" cy="5184576"/>
            <a:chOff x="179512" y="1196752"/>
            <a:chExt cx="8856985" cy="5184576"/>
          </a:xfrm>
        </p:grpSpPr>
        <p:sp>
          <p:nvSpPr>
            <p:cNvPr id="8" name="矩形 7"/>
            <p:cNvSpPr/>
            <p:nvPr/>
          </p:nvSpPr>
          <p:spPr>
            <a:xfrm>
              <a:off x="179512" y="1196752"/>
              <a:ext cx="8856984" cy="51845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4329" y="5995316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 err="1" smtClean="0"/>
                <a:t>CloudStack</a:t>
              </a:r>
              <a:endParaRPr lang="zh-CN" altLang="en-US" dirty="0" smtClean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57356" y="1221660"/>
            <a:ext cx="5482161" cy="1012274"/>
            <a:chOff x="3214678" y="928670"/>
            <a:chExt cx="5482161" cy="1012274"/>
          </a:xfrm>
        </p:grpSpPr>
        <p:sp>
          <p:nvSpPr>
            <p:cNvPr id="11" name="矩形 10"/>
            <p:cNvSpPr/>
            <p:nvPr/>
          </p:nvSpPr>
          <p:spPr>
            <a:xfrm>
              <a:off x="3500430" y="1214422"/>
              <a:ext cx="1071570" cy="35719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client001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72066" y="1214422"/>
              <a:ext cx="1071570" cy="35719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client002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286644" y="1214422"/>
              <a:ext cx="1071570" cy="35719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>
                  <a:latin typeface="Times New Roman" pitchFamily="18" charset="0"/>
                  <a:cs typeface="Times New Roman" pitchFamily="18" charset="0"/>
                </a:rPr>
                <a:t>clientN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72264" y="114298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214678" y="928670"/>
              <a:ext cx="5429288" cy="9286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58148" y="1571612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lients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857356" y="4507808"/>
            <a:ext cx="5489479" cy="1369464"/>
            <a:chOff x="3071802" y="2285992"/>
            <a:chExt cx="5489479" cy="1369464"/>
          </a:xfrm>
        </p:grpSpPr>
        <p:sp>
          <p:nvSpPr>
            <p:cNvPr id="18" name="矩形 17"/>
            <p:cNvSpPr/>
            <p:nvPr/>
          </p:nvSpPr>
          <p:spPr>
            <a:xfrm>
              <a:off x="3214678" y="2428868"/>
              <a:ext cx="1500198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Datanode001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857752" y="2428868"/>
              <a:ext cx="1500198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Datanode002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858016" y="2428868"/>
              <a:ext cx="1500198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>
                  <a:latin typeface="Times New Roman" pitchFamily="18" charset="0"/>
                  <a:cs typeface="Times New Roman" pitchFamily="18" charset="0"/>
                </a:rPr>
                <a:t>DatanodeM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29388" y="235743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071802" y="2285992"/>
              <a:ext cx="5429288" cy="13573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86710" y="3286124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HDFS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143504" y="3143248"/>
              <a:ext cx="1285884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>
                  <a:latin typeface="Times New Roman" pitchFamily="18" charset="0"/>
                  <a:cs typeface="Times New Roman" pitchFamily="18" charset="0"/>
                </a:rPr>
                <a:t>Namenode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直接连接符 24"/>
            <p:cNvCxnSpPr>
              <a:stCxn id="18" idx="2"/>
              <a:endCxn id="24" idx="0"/>
            </p:cNvCxnSpPr>
            <p:nvPr/>
          </p:nvCxnSpPr>
          <p:spPr>
            <a:xfrm rot="16200000" flipH="1">
              <a:off x="4697016" y="2053818"/>
              <a:ext cx="357190" cy="1821669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19" idx="2"/>
              <a:endCxn id="24" idx="0"/>
            </p:cNvCxnSpPr>
            <p:nvPr/>
          </p:nvCxnSpPr>
          <p:spPr>
            <a:xfrm rot="16200000" flipH="1">
              <a:off x="5518553" y="2875355"/>
              <a:ext cx="357190" cy="178595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20" idx="2"/>
              <a:endCxn id="24" idx="0"/>
            </p:cNvCxnSpPr>
            <p:nvPr/>
          </p:nvCxnSpPr>
          <p:spPr>
            <a:xfrm rot="5400000">
              <a:off x="6518686" y="2053819"/>
              <a:ext cx="357190" cy="1821669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/>
        </p:nvSpPr>
        <p:spPr>
          <a:xfrm>
            <a:off x="2714612" y="3007610"/>
            <a:ext cx="1857388" cy="5000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MTracer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Server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8596" y="3007610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286644" y="3007610"/>
            <a:ext cx="1605836" cy="5000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Ganglia Server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rot="5400000">
            <a:off x="4679951" y="3328287"/>
            <a:ext cx="2357454" cy="1588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92080" y="2271205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HDFS requests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直接箭头连接符 32"/>
          <p:cNvCxnSpPr>
            <a:stCxn id="28" idx="0"/>
          </p:cNvCxnSpPr>
          <p:nvPr/>
        </p:nvCxnSpPr>
        <p:spPr>
          <a:xfrm rot="5400000" flipH="1" flipV="1">
            <a:off x="3214679" y="2578981"/>
            <a:ext cx="857256" cy="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28" idx="2"/>
          </p:cNvCxnSpPr>
          <p:nvPr/>
        </p:nvCxnSpPr>
        <p:spPr>
          <a:xfrm rot="5400000">
            <a:off x="3143240" y="4007742"/>
            <a:ext cx="1000132" cy="1588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52197" y="229323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track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52197" y="400774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track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直接箭头连接符 36"/>
          <p:cNvCxnSpPr>
            <a:stCxn id="29" idx="0"/>
          </p:cNvCxnSpPr>
          <p:nvPr/>
        </p:nvCxnSpPr>
        <p:spPr>
          <a:xfrm rot="5400000" flipH="1" flipV="1">
            <a:off x="839366" y="1989620"/>
            <a:ext cx="1321601" cy="71438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29" idx="3"/>
            <a:endCxn id="28" idx="1"/>
          </p:cNvCxnSpPr>
          <p:nvPr/>
        </p:nvCxnSpPr>
        <p:spPr>
          <a:xfrm>
            <a:off x="1857356" y="3257643"/>
            <a:ext cx="857256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29" idx="2"/>
          </p:cNvCxnSpPr>
          <p:nvPr/>
        </p:nvCxnSpPr>
        <p:spPr>
          <a:xfrm rot="16200000" flipH="1">
            <a:off x="660770" y="3989882"/>
            <a:ext cx="1678792" cy="71438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25907" y="2293230"/>
            <a:ext cx="702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直接箭头连接符 40"/>
          <p:cNvCxnSpPr>
            <a:stCxn id="30" idx="0"/>
            <a:endCxn id="15" idx="3"/>
          </p:cNvCxnSpPr>
          <p:nvPr/>
        </p:nvCxnSpPr>
        <p:spPr>
          <a:xfrm flipH="1" flipV="1">
            <a:off x="7286644" y="1686007"/>
            <a:ext cx="802918" cy="1321603"/>
          </a:xfrm>
          <a:prstGeom prst="straightConnector1">
            <a:avLst/>
          </a:prstGeom>
          <a:ln>
            <a:solidFill>
              <a:schemeClr val="accent4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30" idx="2"/>
            <a:endCxn id="22" idx="3"/>
          </p:cNvCxnSpPr>
          <p:nvPr/>
        </p:nvCxnSpPr>
        <p:spPr>
          <a:xfrm flipH="1">
            <a:off x="7286644" y="3507676"/>
            <a:ext cx="802918" cy="1678793"/>
          </a:xfrm>
          <a:prstGeom prst="straightConnector1">
            <a:avLst/>
          </a:prstGeom>
          <a:ln>
            <a:solidFill>
              <a:schemeClr val="accent4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0" idx="1"/>
            <a:endCxn id="28" idx="3"/>
          </p:cNvCxnSpPr>
          <p:nvPr/>
        </p:nvCxnSpPr>
        <p:spPr>
          <a:xfrm flipH="1">
            <a:off x="4572000" y="3257643"/>
            <a:ext cx="2714644" cy="0"/>
          </a:xfrm>
          <a:prstGeom prst="straightConnector1">
            <a:avLst/>
          </a:prstGeom>
          <a:ln>
            <a:solidFill>
              <a:schemeClr val="accent4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91827" y="4079180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control</a:t>
            </a:r>
          </a:p>
          <a:p>
            <a:pPr algn="ctr"/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inject faults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57356" y="2936172"/>
            <a:ext cx="702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43834" y="2221792"/>
            <a:ext cx="774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monitor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15272" y="4079180"/>
            <a:ext cx="774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monitor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00826" y="2936172"/>
            <a:ext cx="774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monitor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肘形连接符 48"/>
          <p:cNvCxnSpPr/>
          <p:nvPr/>
        </p:nvCxnSpPr>
        <p:spPr>
          <a:xfrm rot="16200000" flipH="1">
            <a:off x="4535487" y="400123"/>
            <a:ext cx="1588" cy="6215106"/>
          </a:xfrm>
          <a:prstGeom prst="bentConnector3">
            <a:avLst>
              <a:gd name="adj1" fmla="val 15502776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57356" y="3485651"/>
            <a:ext cx="702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肘形连接符 50"/>
          <p:cNvCxnSpPr/>
          <p:nvPr/>
        </p:nvCxnSpPr>
        <p:spPr>
          <a:xfrm rot="16200000" flipV="1">
            <a:off x="4535487" y="-99943"/>
            <a:ext cx="1588" cy="6215106"/>
          </a:xfrm>
          <a:prstGeom prst="bentConnector3">
            <a:avLst>
              <a:gd name="adj1" fmla="val 14395466"/>
            </a:avLst>
          </a:prstGeom>
          <a:ln>
            <a:solidFill>
              <a:schemeClr val="accent4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500826" y="2507544"/>
            <a:ext cx="774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monitor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/>
      <p:bldP spid="35" grpId="0"/>
      <p:bldP spid="36" grpId="0"/>
      <p:bldP spid="40" grpId="0"/>
      <p:bldP spid="44" grpId="0"/>
      <p:bldP spid="45" grpId="0"/>
      <p:bldP spid="46" grpId="0"/>
      <p:bldP spid="47" grpId="0"/>
      <p:bldP spid="48" grpId="0"/>
      <p:bldP spid="50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249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latin typeface="Simplified Arabic Fixed" pitchFamily="49" charset="-78"/>
                <a:cs typeface="Simplified Arabic Fixed" pitchFamily="49" charset="-78"/>
              </a:rPr>
              <a:t>Motivation</a:t>
            </a:r>
            <a:endParaRPr lang="zh-CN" altLang="en-US" sz="4800" dirty="0"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739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Collection Process</a:t>
            </a:r>
            <a:endParaRPr lang="zh-CN" altLang="en-US" sz="3600" dirty="0">
              <a:latin typeface="High Tower Text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1760" y="1309032"/>
            <a:ext cx="4824536" cy="695777"/>
          </a:xfrm>
          <a:prstGeom prst="rect">
            <a:avLst/>
          </a:prstGeom>
          <a:solidFill>
            <a:srgbClr val="00B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7704" y="765865"/>
            <a:ext cx="1008112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start </a:t>
            </a:r>
            <a:r>
              <a:rPr lang="en-US" altLang="zh-CN" sz="1100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MTracer</a:t>
            </a:r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and HDFS </a:t>
            </a:r>
            <a:endParaRPr lang="en-US" altLang="zh-CN" sz="1600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411760" y="1309032"/>
            <a:ext cx="48245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2411760" y="1155143"/>
            <a:ext cx="0" cy="849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7236296" y="1155143"/>
            <a:ext cx="0" cy="849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67405" y="1438172"/>
            <a:ext cx="1296144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Normal</a:t>
            </a:r>
            <a:endParaRPr lang="en-US" altLang="zh-CN" sz="2000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835696" y="2004809"/>
            <a:ext cx="63367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699793" y="1367190"/>
            <a:ext cx="864095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start Clients</a:t>
            </a:r>
          </a:p>
        </p:txBody>
      </p:sp>
      <p:sp>
        <p:nvSpPr>
          <p:cNvPr id="13" name="矩形 12"/>
          <p:cNvSpPr/>
          <p:nvPr/>
        </p:nvSpPr>
        <p:spPr>
          <a:xfrm>
            <a:off x="3131840" y="1637871"/>
            <a:ext cx="3384376" cy="3478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3175">
                <a:solidFill>
                  <a:schemeClr val="tx1"/>
                </a:solidFill>
              </a:ln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131840" y="1637871"/>
            <a:ext cx="33843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131840" y="1560926"/>
            <a:ext cx="0" cy="4248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6516216" y="1560926"/>
            <a:ext cx="0" cy="4248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732240" y="764704"/>
            <a:ext cx="1008112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stop </a:t>
            </a:r>
            <a:r>
              <a:rPr lang="en-US" altLang="zh-CN" sz="1100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MTracer</a:t>
            </a:r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and HDFS </a:t>
            </a:r>
            <a:endParaRPr lang="en-US" altLang="zh-CN" sz="1600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49875" y="1367190"/>
            <a:ext cx="970397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stop Clients</a:t>
            </a:r>
          </a:p>
        </p:txBody>
      </p:sp>
      <p:sp>
        <p:nvSpPr>
          <p:cNvPr id="19" name="矩形 18"/>
          <p:cNvSpPr/>
          <p:nvPr/>
        </p:nvSpPr>
        <p:spPr>
          <a:xfrm>
            <a:off x="3892424" y="1700060"/>
            <a:ext cx="186320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request handling period</a:t>
            </a:r>
          </a:p>
        </p:txBody>
      </p:sp>
      <p:sp>
        <p:nvSpPr>
          <p:cNvPr id="20" name="矩形 19"/>
          <p:cNvSpPr/>
          <p:nvPr/>
        </p:nvSpPr>
        <p:spPr>
          <a:xfrm>
            <a:off x="3892423" y="1321023"/>
            <a:ext cx="186320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trace collection period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67405" y="3027351"/>
            <a:ext cx="7804995" cy="849666"/>
            <a:chOff x="367405" y="3027351"/>
            <a:chExt cx="7804995" cy="849666"/>
          </a:xfrm>
        </p:grpSpPr>
        <p:grpSp>
          <p:nvGrpSpPr>
            <p:cNvPr id="22" name="组合 21"/>
            <p:cNvGrpSpPr/>
            <p:nvPr/>
          </p:nvGrpSpPr>
          <p:grpSpPr>
            <a:xfrm>
              <a:off x="2411760" y="3027351"/>
              <a:ext cx="4824536" cy="849666"/>
              <a:chOff x="2411760" y="918592"/>
              <a:chExt cx="4824536" cy="84966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2411760" y="1072481"/>
                <a:ext cx="4824536" cy="695777"/>
              </a:xfrm>
              <a:prstGeom prst="rect">
                <a:avLst/>
              </a:prstGeom>
              <a:solidFill>
                <a:srgbClr val="00B05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2411760" y="1072481"/>
                <a:ext cx="48245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>
                <a:off x="2411760" y="918592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/>
            </p:nvCxnSpPr>
            <p:spPr>
              <a:xfrm>
                <a:off x="7236296" y="918592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矩形 22"/>
            <p:cNvSpPr/>
            <p:nvPr/>
          </p:nvSpPr>
          <p:spPr>
            <a:xfrm>
              <a:off x="367405" y="3329073"/>
              <a:ext cx="1296144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i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Abnormal</a:t>
              </a:r>
              <a:endParaRPr lang="en-US" altLang="zh-CN" sz="2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>
            <a:xfrm>
              <a:off x="1835696" y="3877017"/>
              <a:ext cx="63367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2721473" y="3181884"/>
            <a:ext cx="4082775" cy="674470"/>
          </a:xfrm>
          <a:prstGeom prst="rect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3175">
                <a:solidFill>
                  <a:schemeClr val="tx1"/>
                </a:solidFill>
              </a:ln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2721474" y="3177772"/>
            <a:ext cx="40827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2721474" y="3028595"/>
            <a:ext cx="0" cy="8236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6804248" y="3028126"/>
            <a:ext cx="0" cy="8236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3131840" y="3433135"/>
            <a:ext cx="3384376" cy="424833"/>
            <a:chOff x="2411760" y="918592"/>
            <a:chExt cx="4824536" cy="849666"/>
          </a:xfrm>
        </p:grpSpPr>
        <p:sp>
          <p:nvSpPr>
            <p:cNvPr id="34" name="矩形 33"/>
            <p:cNvSpPr/>
            <p:nvPr/>
          </p:nvSpPr>
          <p:spPr>
            <a:xfrm>
              <a:off x="2411760" y="1072481"/>
              <a:ext cx="4824536" cy="695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31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2411760" y="1072481"/>
              <a:ext cx="48245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>
              <a:off x="2411760" y="918592"/>
              <a:ext cx="0" cy="8496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>
              <a:off x="7236296" y="918592"/>
              <a:ext cx="0" cy="8496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2411760" y="2636912"/>
            <a:ext cx="674339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inject </a:t>
            </a:r>
          </a:p>
          <a:p>
            <a:pPr algn="ctr"/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 fault</a:t>
            </a:r>
          </a:p>
        </p:txBody>
      </p:sp>
      <p:sp>
        <p:nvSpPr>
          <p:cNvPr id="39" name="矩形 38"/>
          <p:cNvSpPr/>
          <p:nvPr/>
        </p:nvSpPr>
        <p:spPr>
          <a:xfrm>
            <a:off x="6408204" y="2650912"/>
            <a:ext cx="792088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recover</a:t>
            </a:r>
          </a:p>
          <a:p>
            <a:pPr algn="ctr"/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the system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217288" y="4969709"/>
            <a:ext cx="7955112" cy="849666"/>
            <a:chOff x="217288" y="4969709"/>
            <a:chExt cx="7955112" cy="849666"/>
          </a:xfrm>
        </p:grpSpPr>
        <p:grpSp>
          <p:nvGrpSpPr>
            <p:cNvPr id="41" name="组合 40"/>
            <p:cNvGrpSpPr/>
            <p:nvPr/>
          </p:nvGrpSpPr>
          <p:grpSpPr>
            <a:xfrm>
              <a:off x="2411760" y="4969709"/>
              <a:ext cx="4824536" cy="849666"/>
              <a:chOff x="2411760" y="918592"/>
              <a:chExt cx="4824536" cy="849666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2411760" y="1072481"/>
                <a:ext cx="4824536" cy="695777"/>
              </a:xfrm>
              <a:prstGeom prst="rect">
                <a:avLst/>
              </a:prstGeom>
              <a:solidFill>
                <a:srgbClr val="00B05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2411760" y="1072481"/>
                <a:ext cx="48245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/>
              <p:nvPr/>
            </p:nvCxnSpPr>
            <p:spPr>
              <a:xfrm>
                <a:off x="2411760" y="918592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/>
              <p:nvPr/>
            </p:nvCxnSpPr>
            <p:spPr>
              <a:xfrm>
                <a:off x="7236296" y="918592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矩形 41"/>
            <p:cNvSpPr/>
            <p:nvPr/>
          </p:nvSpPr>
          <p:spPr>
            <a:xfrm>
              <a:off x="217288" y="5199162"/>
              <a:ext cx="1596377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i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Combination</a:t>
              </a:r>
              <a:endParaRPr lang="en-US" altLang="zh-CN" sz="2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cxnSp>
          <p:nvCxnSpPr>
            <p:cNvPr id="43" name="直接箭头连接符 42"/>
            <p:cNvCxnSpPr/>
            <p:nvPr/>
          </p:nvCxnSpPr>
          <p:spPr>
            <a:xfrm>
              <a:off x="1835696" y="5819375"/>
              <a:ext cx="63367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3026532" y="4540066"/>
            <a:ext cx="674339" cy="1258645"/>
            <a:chOff x="3026532" y="4540066"/>
            <a:chExt cx="674339" cy="1258645"/>
          </a:xfrm>
        </p:grpSpPr>
        <p:grpSp>
          <p:nvGrpSpPr>
            <p:cNvPr id="49" name="组合 48"/>
            <p:cNvGrpSpPr/>
            <p:nvPr/>
          </p:nvGrpSpPr>
          <p:grpSpPr>
            <a:xfrm>
              <a:off x="3292634" y="4951434"/>
              <a:ext cx="144017" cy="847277"/>
              <a:chOff x="2411759" y="898456"/>
              <a:chExt cx="4824537" cy="874044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2411759" y="1076723"/>
                <a:ext cx="4824537" cy="695777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52" name="直接连接符 51"/>
              <p:cNvCxnSpPr/>
              <p:nvPr/>
            </p:nvCxnSpPr>
            <p:spPr>
              <a:xfrm>
                <a:off x="2411760" y="1072481"/>
                <a:ext cx="48245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/>
              <p:cNvCxnSpPr/>
              <p:nvPr/>
            </p:nvCxnSpPr>
            <p:spPr>
              <a:xfrm>
                <a:off x="2411759" y="900111"/>
                <a:ext cx="0" cy="8496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箭头连接符 53"/>
              <p:cNvCxnSpPr/>
              <p:nvPr/>
            </p:nvCxnSpPr>
            <p:spPr>
              <a:xfrm>
                <a:off x="7236296" y="898456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矩形 49"/>
            <p:cNvSpPr/>
            <p:nvPr/>
          </p:nvSpPr>
          <p:spPr>
            <a:xfrm>
              <a:off x="3026532" y="4540066"/>
              <a:ext cx="674339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inject </a:t>
              </a:r>
            </a:p>
            <a:p>
              <a:pPr algn="ctr"/>
              <a:r>
                <a:rPr lang="en-US" altLang="zh-CN" sz="11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 fault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806217" y="4530960"/>
            <a:ext cx="674339" cy="1258645"/>
            <a:chOff x="3806217" y="4530960"/>
            <a:chExt cx="674339" cy="1258645"/>
          </a:xfrm>
        </p:grpSpPr>
        <p:grpSp>
          <p:nvGrpSpPr>
            <p:cNvPr id="56" name="组合 55"/>
            <p:cNvGrpSpPr/>
            <p:nvPr/>
          </p:nvGrpSpPr>
          <p:grpSpPr>
            <a:xfrm>
              <a:off x="3981211" y="4941167"/>
              <a:ext cx="319536" cy="848438"/>
              <a:chOff x="2411759" y="897259"/>
              <a:chExt cx="4824537" cy="875241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2411759" y="1076723"/>
                <a:ext cx="4824537" cy="695777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>
                <a:off x="2411760" y="1072481"/>
                <a:ext cx="48245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箭头连接符 59"/>
              <p:cNvCxnSpPr/>
              <p:nvPr/>
            </p:nvCxnSpPr>
            <p:spPr>
              <a:xfrm>
                <a:off x="2411759" y="897259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箭头连接符 60"/>
              <p:cNvCxnSpPr/>
              <p:nvPr/>
            </p:nvCxnSpPr>
            <p:spPr>
              <a:xfrm>
                <a:off x="7236296" y="898456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矩形 56"/>
            <p:cNvSpPr/>
            <p:nvPr/>
          </p:nvSpPr>
          <p:spPr>
            <a:xfrm>
              <a:off x="3806217" y="4530960"/>
              <a:ext cx="674339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inject </a:t>
              </a:r>
            </a:p>
            <a:p>
              <a:pPr algn="ctr"/>
              <a:r>
                <a:rPr lang="en-US" altLang="zh-CN" sz="11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 fault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458381" y="4532935"/>
            <a:ext cx="584334" cy="1266195"/>
            <a:chOff x="4458381" y="4532935"/>
            <a:chExt cx="584334" cy="1266195"/>
          </a:xfrm>
        </p:grpSpPr>
        <p:grpSp>
          <p:nvGrpSpPr>
            <p:cNvPr id="63" name="组合 62"/>
            <p:cNvGrpSpPr/>
            <p:nvPr/>
          </p:nvGrpSpPr>
          <p:grpSpPr>
            <a:xfrm>
              <a:off x="4645280" y="4951853"/>
              <a:ext cx="206367" cy="847277"/>
              <a:chOff x="2411759" y="898456"/>
              <a:chExt cx="4824537" cy="874044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2411759" y="1076723"/>
                <a:ext cx="4824537" cy="695777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2411760" y="1072481"/>
                <a:ext cx="48245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箭头连接符 66"/>
              <p:cNvCxnSpPr/>
              <p:nvPr/>
            </p:nvCxnSpPr>
            <p:spPr>
              <a:xfrm>
                <a:off x="2411759" y="899681"/>
                <a:ext cx="0" cy="8496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67"/>
              <p:cNvCxnSpPr/>
              <p:nvPr/>
            </p:nvCxnSpPr>
            <p:spPr>
              <a:xfrm>
                <a:off x="7236296" y="898456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矩形 63"/>
            <p:cNvSpPr/>
            <p:nvPr/>
          </p:nvSpPr>
          <p:spPr>
            <a:xfrm>
              <a:off x="4458381" y="4532935"/>
              <a:ext cx="584334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inject </a:t>
              </a:r>
            </a:p>
            <a:p>
              <a:pPr algn="ctr"/>
              <a:r>
                <a:rPr lang="en-US" altLang="zh-CN" sz="11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 fault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380867" y="4528172"/>
            <a:ext cx="674339" cy="1269587"/>
            <a:chOff x="5380867" y="4528172"/>
            <a:chExt cx="674339" cy="1269587"/>
          </a:xfrm>
        </p:grpSpPr>
        <p:grpSp>
          <p:nvGrpSpPr>
            <p:cNvPr id="70" name="组合 69"/>
            <p:cNvGrpSpPr/>
            <p:nvPr/>
          </p:nvGrpSpPr>
          <p:grpSpPr>
            <a:xfrm>
              <a:off x="5683622" y="4941168"/>
              <a:ext cx="72009" cy="856591"/>
              <a:chOff x="2411759" y="883225"/>
              <a:chExt cx="4824537" cy="883651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2411759" y="1071098"/>
                <a:ext cx="4824537" cy="695778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73" name="直接连接符 72"/>
              <p:cNvCxnSpPr/>
              <p:nvPr/>
            </p:nvCxnSpPr>
            <p:spPr>
              <a:xfrm>
                <a:off x="2411760" y="1072481"/>
                <a:ext cx="48245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箭头连接符 73"/>
              <p:cNvCxnSpPr/>
              <p:nvPr/>
            </p:nvCxnSpPr>
            <p:spPr>
              <a:xfrm>
                <a:off x="2411759" y="883225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>
                <a:off x="7236296" y="883225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矩形 70"/>
            <p:cNvSpPr/>
            <p:nvPr/>
          </p:nvSpPr>
          <p:spPr>
            <a:xfrm>
              <a:off x="5380867" y="4528172"/>
              <a:ext cx="674339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inject </a:t>
              </a:r>
            </a:p>
            <a:p>
              <a:pPr algn="ctr"/>
              <a:r>
                <a:rPr lang="en-US" altLang="zh-CN" sz="11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 fault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989888" y="4528172"/>
            <a:ext cx="579284" cy="1270539"/>
            <a:chOff x="5989888" y="4528172"/>
            <a:chExt cx="579284" cy="1270539"/>
          </a:xfrm>
        </p:grpSpPr>
        <p:grpSp>
          <p:nvGrpSpPr>
            <p:cNvPr id="77" name="组合 76"/>
            <p:cNvGrpSpPr/>
            <p:nvPr/>
          </p:nvGrpSpPr>
          <p:grpSpPr>
            <a:xfrm>
              <a:off x="6156176" y="4951434"/>
              <a:ext cx="246745" cy="847277"/>
              <a:chOff x="2411759" y="898456"/>
              <a:chExt cx="4824537" cy="874044"/>
            </a:xfrm>
          </p:grpSpPr>
          <p:sp>
            <p:nvSpPr>
              <p:cNvPr id="79" name="矩形 78"/>
              <p:cNvSpPr/>
              <p:nvPr/>
            </p:nvSpPr>
            <p:spPr>
              <a:xfrm>
                <a:off x="2411759" y="1076723"/>
                <a:ext cx="4824537" cy="695777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80" name="直接连接符 79"/>
              <p:cNvCxnSpPr/>
              <p:nvPr/>
            </p:nvCxnSpPr>
            <p:spPr>
              <a:xfrm>
                <a:off x="2411760" y="1072481"/>
                <a:ext cx="48245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箭头连接符 80"/>
              <p:cNvCxnSpPr/>
              <p:nvPr/>
            </p:nvCxnSpPr>
            <p:spPr>
              <a:xfrm>
                <a:off x="2411759" y="900111"/>
                <a:ext cx="0" cy="8496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箭头连接符 81"/>
              <p:cNvCxnSpPr/>
              <p:nvPr/>
            </p:nvCxnSpPr>
            <p:spPr>
              <a:xfrm>
                <a:off x="7236296" y="898456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矩形 77"/>
            <p:cNvSpPr/>
            <p:nvPr/>
          </p:nvSpPr>
          <p:spPr>
            <a:xfrm>
              <a:off x="5989888" y="4528172"/>
              <a:ext cx="579284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inject </a:t>
              </a:r>
            </a:p>
            <a:p>
              <a:pPr algn="ctr"/>
              <a:r>
                <a:rPr lang="en-US" altLang="zh-CN" sz="11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 fault</a:t>
              </a:r>
            </a:p>
          </p:txBody>
        </p:sp>
      </p:grpSp>
      <p:sp>
        <p:nvSpPr>
          <p:cNvPr id="83" name="矩形 82"/>
          <p:cNvSpPr/>
          <p:nvPr/>
        </p:nvSpPr>
        <p:spPr>
          <a:xfrm>
            <a:off x="3892424" y="3553271"/>
            <a:ext cx="186320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request handling period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3131840" y="5370730"/>
            <a:ext cx="3384376" cy="441401"/>
            <a:chOff x="3131840" y="5370730"/>
            <a:chExt cx="3384376" cy="441401"/>
          </a:xfrm>
        </p:grpSpPr>
        <p:grpSp>
          <p:nvGrpSpPr>
            <p:cNvPr id="85" name="组合 84"/>
            <p:cNvGrpSpPr/>
            <p:nvPr/>
          </p:nvGrpSpPr>
          <p:grpSpPr>
            <a:xfrm>
              <a:off x="3131840" y="5370730"/>
              <a:ext cx="3384376" cy="424833"/>
              <a:chOff x="2411760" y="918592"/>
              <a:chExt cx="4824536" cy="849666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2411760" y="1072481"/>
                <a:ext cx="4824536" cy="6957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88" name="直接连接符 87"/>
              <p:cNvCxnSpPr/>
              <p:nvPr/>
            </p:nvCxnSpPr>
            <p:spPr>
              <a:xfrm>
                <a:off x="2411760" y="1072481"/>
                <a:ext cx="48245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箭头连接符 88"/>
              <p:cNvCxnSpPr/>
              <p:nvPr/>
            </p:nvCxnSpPr>
            <p:spPr>
              <a:xfrm>
                <a:off x="2411760" y="918592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箭头连接符 89"/>
              <p:cNvCxnSpPr/>
              <p:nvPr/>
            </p:nvCxnSpPr>
            <p:spPr>
              <a:xfrm>
                <a:off x="7236296" y="918592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矩形 85"/>
            <p:cNvSpPr/>
            <p:nvPr/>
          </p:nvSpPr>
          <p:spPr>
            <a:xfrm>
              <a:off x="3981211" y="5504354"/>
              <a:ext cx="1863207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0070C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request handling period</a:t>
              </a:r>
            </a:p>
          </p:txBody>
        </p:sp>
      </p:grpSp>
      <p:sp>
        <p:nvSpPr>
          <p:cNvPr id="91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569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2" grpId="0"/>
      <p:bldP spid="13" grpId="0" animBg="1"/>
      <p:bldP spid="17" grpId="0"/>
      <p:bldP spid="18" grpId="0"/>
      <p:bldP spid="19" grpId="0"/>
      <p:bldP spid="20" grpId="0"/>
      <p:bldP spid="29" grpId="0" animBg="1"/>
      <p:bldP spid="38" grpId="0"/>
      <p:bldP spid="39" grpId="0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249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latin typeface="Simplified Arabic Fixed" pitchFamily="49" charset="-78"/>
                <a:cs typeface="Simplified Arabic Fixed" pitchFamily="49" charset="-78"/>
              </a:rPr>
              <a:t>Applications</a:t>
            </a:r>
            <a:endParaRPr lang="zh-CN" altLang="en-US" sz="4800" dirty="0"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696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76"/>
          <a:stretch/>
        </p:blipFill>
        <p:spPr bwMode="auto">
          <a:xfrm>
            <a:off x="179512" y="1484784"/>
            <a:ext cx="5769803" cy="18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6"/>
          <a:stretch/>
        </p:blipFill>
        <p:spPr bwMode="auto">
          <a:xfrm>
            <a:off x="6228184" y="1484784"/>
            <a:ext cx="2736304" cy="19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7"/>
          <a:stretch/>
        </p:blipFill>
        <p:spPr bwMode="auto">
          <a:xfrm>
            <a:off x="971600" y="3747219"/>
            <a:ext cx="3087904" cy="220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7"/>
          <a:stretch/>
        </p:blipFill>
        <p:spPr bwMode="auto">
          <a:xfrm>
            <a:off x="4617536" y="3747219"/>
            <a:ext cx="3117261" cy="220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Data Analysis</a:t>
            </a:r>
            <a:endParaRPr lang="zh-CN" altLang="en-US" sz="3600" dirty="0">
              <a:latin typeface="High Tower Tex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69269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Based on </a:t>
            </a:r>
            <a:r>
              <a:rPr lang="en-US" altLang="zh-CN" sz="2000" dirty="0" err="1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TraceBench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, we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analyzed 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the behaviors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of HDFS 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on the aspects of request handling, workload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balancing, fault 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influence, </a:t>
            </a:r>
            <a:r>
              <a:rPr lang="en-US" altLang="zh-CN" sz="2000" i="1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etc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464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20" y="3683944"/>
            <a:ext cx="3150640" cy="226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Data Analysis</a:t>
            </a:r>
            <a:endParaRPr lang="zh-CN" altLang="en-US" sz="3600" dirty="0">
              <a:latin typeface="High Tower Text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69269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Based on </a:t>
            </a:r>
            <a:r>
              <a:rPr lang="en-US" altLang="zh-CN" sz="2000" dirty="0" err="1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TraceBench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, we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analyzed 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the behaviors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of HDFS 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on the aspects of request handling, workload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balancing, fault 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influence, </a:t>
            </a:r>
            <a:r>
              <a:rPr lang="en-US" altLang="zh-CN" sz="2000" i="1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etc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76"/>
          <a:stretch/>
        </p:blipFill>
        <p:spPr bwMode="auto">
          <a:xfrm>
            <a:off x="179512" y="1484784"/>
            <a:ext cx="5769803" cy="184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6"/>
          <a:stretch/>
        </p:blipFill>
        <p:spPr bwMode="auto">
          <a:xfrm>
            <a:off x="6228184" y="1484784"/>
            <a:ext cx="2736304" cy="19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7"/>
          <a:stretch/>
        </p:blipFill>
        <p:spPr bwMode="auto">
          <a:xfrm>
            <a:off x="971600" y="3747219"/>
            <a:ext cx="3087904" cy="220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2" y="692696"/>
            <a:ext cx="8784976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79340"/>
            <a:ext cx="57626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31540" y="5405154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Analysis of the influence of a performance fault</a:t>
            </a:r>
          </a:p>
        </p:txBody>
      </p:sp>
    </p:spTree>
    <p:extLst>
      <p:ext uri="{BB962C8B-B14F-4D97-AF65-F5344CB8AC3E}">
        <p14:creationId xmlns:p14="http://schemas.microsoft.com/office/powerpoint/2010/main" val="92365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625 L -0.19184 -0.2296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9" y="-111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8299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8297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153916" cy="5208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Detecting Failed Requests</a:t>
            </a:r>
            <a:endParaRPr lang="zh-CN" altLang="en-US" sz="3600" dirty="0">
              <a:latin typeface="High Tower Tex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62068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The same kind of user requests usually result in the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traces with 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similar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topologies, which </a:t>
            </a:r>
            <a:r>
              <a:rPr lang="en-US" altLang="zh-CN" sz="2000" dirty="0" smtClean="0">
                <a:latin typeface="Candara" pitchFamily="34" charset="0"/>
              </a:rPr>
              <a:t>can </a:t>
            </a:r>
            <a:r>
              <a:rPr lang="en-US" altLang="zh-CN" sz="2000" dirty="0">
                <a:latin typeface="Candara" pitchFamily="34" charset="0"/>
              </a:rPr>
              <a:t>be </a:t>
            </a:r>
            <a:r>
              <a:rPr lang="en-US" altLang="zh-CN" sz="2000" dirty="0" smtClean="0">
                <a:latin typeface="Candara" pitchFamily="34" charset="0"/>
              </a:rPr>
              <a:t>extracted as </a:t>
            </a:r>
            <a:r>
              <a:rPr lang="en-US" altLang="zh-CN" sz="2000" b="1" dirty="0" smtClean="0">
                <a:latin typeface="Candara" pitchFamily="34" charset="0"/>
              </a:rPr>
              <a:t>properties</a:t>
            </a:r>
            <a:r>
              <a:rPr lang="en-US" altLang="zh-CN" sz="2000" dirty="0" smtClean="0">
                <a:latin typeface="Candara" pitchFamily="34" charset="0"/>
              </a:rPr>
              <a:t>.</a:t>
            </a:r>
            <a:endParaRPr lang="en-US" altLang="zh-CN" sz="2000" dirty="0" smtClean="0">
              <a:latin typeface="Candara" pitchFamily="34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930025"/>
            <a:ext cx="1736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For example: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1920" y="1412776"/>
            <a:ext cx="4680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Reading a data block starts with invoking:</a:t>
            </a:r>
          </a:p>
          <a:p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	</a:t>
            </a:r>
            <a:r>
              <a:rPr lang="en-US" altLang="zh-CN" sz="2000" dirty="0" err="1" smtClean="0">
                <a:solidFill>
                  <a:srgbClr val="FF000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blockSeekTo</a:t>
            </a:r>
            <a:r>
              <a:rPr lang="en-US" altLang="zh-CN" sz="2000" dirty="0" smtClean="0">
                <a:solidFill>
                  <a:srgbClr val="FF000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(</a:t>
            </a:r>
            <a:r>
              <a:rPr lang="en-US" altLang="zh-CN" sz="2000" dirty="0" smtClean="0">
                <a:solidFill>
                  <a:srgbClr val="FF000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B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)</a:t>
            </a:r>
          </a:p>
          <a:p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if success, ends with:</a:t>
            </a:r>
          </a:p>
          <a:p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	</a:t>
            </a:r>
            <a:r>
              <a:rPr lang="en-US" altLang="zh-CN" sz="2000" dirty="0" err="1" smtClean="0">
                <a:solidFill>
                  <a:srgbClr val="00B05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checksumOK</a:t>
            </a:r>
            <a:r>
              <a:rPr lang="en-US" altLang="zh-CN" sz="2000" dirty="0" smtClean="0">
                <a:solidFill>
                  <a:srgbClr val="00B05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(</a:t>
            </a:r>
            <a:r>
              <a:rPr lang="en-US" altLang="zh-CN" sz="2000" dirty="0" smtClean="0">
                <a:solidFill>
                  <a:srgbClr val="00B05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K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)</a:t>
            </a:r>
          </a:p>
          <a:p>
            <a:endParaRPr lang="en-US" altLang="zh-CN" sz="2000" dirty="0">
              <a:latin typeface="Candara" pitchFamily="34" charset="0"/>
              <a:ea typeface="华文新魏" pitchFamily="2" charset="-122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So, a successful file </a:t>
            </a:r>
            <a:r>
              <a:rPr lang="en-US" altLang="zh-CN" sz="2000" i="1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read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 request should satisfy the following LTL property:</a:t>
            </a:r>
          </a:p>
        </p:txBody>
      </p:sp>
      <p:sp>
        <p:nvSpPr>
          <p:cNvPr id="2" name="椭圆 1"/>
          <p:cNvSpPr/>
          <p:nvPr/>
        </p:nvSpPr>
        <p:spPr>
          <a:xfrm>
            <a:off x="1795587" y="1628800"/>
            <a:ext cx="648072" cy="597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883917" y="1628800"/>
            <a:ext cx="648072" cy="5973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71875"/>
            <a:ext cx="49911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直接连接符 17"/>
          <p:cNvCxnSpPr/>
          <p:nvPr/>
        </p:nvCxnSpPr>
        <p:spPr>
          <a:xfrm>
            <a:off x="3898528" y="4725144"/>
            <a:ext cx="504056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076056" y="4725144"/>
            <a:ext cx="2088232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028384" y="4725144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09538" y="4869160"/>
            <a:ext cx="281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Read at least one data block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004048" y="5145534"/>
            <a:ext cx="2695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last data block reading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006578" y="5433566"/>
            <a:ext cx="206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Successfully reading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>
            <a:off x="4499992" y="5038576"/>
            <a:ext cx="504056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499992" y="5326608"/>
            <a:ext cx="50405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4499992" y="5614640"/>
            <a:ext cx="5040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3707904" y="3717032"/>
            <a:ext cx="2662957" cy="642667"/>
            <a:chOff x="3707904" y="3717032"/>
            <a:chExt cx="2662957" cy="642667"/>
          </a:xfrm>
        </p:grpSpPr>
        <p:cxnSp>
          <p:nvCxnSpPr>
            <p:cNvPr id="26" name="直接箭头连接符 25"/>
            <p:cNvCxnSpPr/>
            <p:nvPr/>
          </p:nvCxnSpPr>
          <p:spPr>
            <a:xfrm>
              <a:off x="4017144" y="4017240"/>
              <a:ext cx="0" cy="3424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707904" y="3717032"/>
              <a:ext cx="613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/>
                <a:t>Exist</a:t>
              </a:r>
              <a:endParaRPr lang="zh-CN" altLang="en-US" i="1" dirty="0"/>
            </a:p>
          </p:txBody>
        </p:sp>
        <p:cxnSp>
          <p:nvCxnSpPr>
            <p:cNvPr id="42" name="直接箭头连接符 41"/>
            <p:cNvCxnSpPr/>
            <p:nvPr/>
          </p:nvCxnSpPr>
          <p:spPr>
            <a:xfrm>
              <a:off x="4881240" y="4017240"/>
              <a:ext cx="0" cy="3424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470400" y="3717032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/>
                <a:t>Always</a:t>
              </a:r>
              <a:endParaRPr lang="zh-CN" altLang="en-US" i="1" dirty="0"/>
            </a:p>
          </p:txBody>
        </p:sp>
        <p:cxnSp>
          <p:nvCxnSpPr>
            <p:cNvPr id="44" name="直接箭头连接符 43"/>
            <p:cNvCxnSpPr/>
            <p:nvPr/>
          </p:nvCxnSpPr>
          <p:spPr>
            <a:xfrm>
              <a:off x="6063457" y="4017240"/>
              <a:ext cx="0" cy="3424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754217" y="3717032"/>
              <a:ext cx="61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/>
                <a:t>Next</a:t>
              </a:r>
              <a:endParaRPr lang="zh-CN" altLang="en-US" i="1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923928" y="5877272"/>
            <a:ext cx="5220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If a trace of read request violates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the property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, we say </a:t>
            </a:r>
            <a:r>
              <a:rPr lang="en-US" altLang="zh-CN" sz="2000" b="1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a failure happens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.</a:t>
            </a:r>
            <a:endParaRPr lang="en-US" altLang="zh-CN" sz="2000" dirty="0" smtClean="0">
              <a:latin typeface="Candara" pitchFamily="34" charset="0"/>
              <a:ea typeface="华文新魏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0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 animBg="1"/>
      <p:bldP spid="12" grpId="0" animBg="1"/>
      <p:bldP spid="23" grpId="0"/>
      <p:bldP spid="31" grpId="0"/>
      <p:bldP spid="32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latin typeface="High Tower Text" pitchFamily="18" charset="0"/>
              </a:rPr>
              <a:t>Detecting Failed Requests</a:t>
            </a:r>
            <a:endParaRPr lang="zh-CN" altLang="en-US" sz="3600" dirty="0">
              <a:latin typeface="High Tower Tex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87910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Similarly, we extracted properties for other requests</a:t>
            </a:r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:</a:t>
            </a:r>
            <a:endParaRPr lang="en-US" altLang="zh-CN" sz="2400" dirty="0" smtClean="0">
              <a:latin typeface="Candara" pitchFamily="34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179512" y="2780928"/>
            <a:ext cx="878497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In the form of SQL queries, we check the traces with above properties in 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some </a:t>
            </a:r>
            <a:r>
              <a:rPr lang="en-US" altLang="zh-CN" sz="2400" dirty="0" err="1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TraceBench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 sets </a:t>
            </a:r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with faults injected in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.</a:t>
            </a:r>
            <a:endParaRPr lang="en-US" altLang="zh-CN" sz="2400" dirty="0">
              <a:latin typeface="Candara" pitchFamily="34" charset="0"/>
              <a:ea typeface="华文新魏" pitchFamily="2" charset="-122"/>
              <a:cs typeface="Times New Roman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100%</a:t>
            </a:r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 of failed traces are identified </a:t>
            </a:r>
            <a:r>
              <a:rPr lang="en-US" altLang="zh-CN" sz="2400" dirty="0">
                <a:solidFill>
                  <a:srgbClr val="FF000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without FPs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.</a:t>
            </a:r>
          </a:p>
          <a:p>
            <a:endParaRPr lang="en-US" altLang="zh-CN" sz="2400" dirty="0" smtClean="0">
              <a:latin typeface="Candara" pitchFamily="34" charset="0"/>
              <a:ea typeface="华文新魏" pitchFamily="2" charset="-122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Besides detecting failures, we also extracted properties for detecting faults in requests, e.g., </a:t>
            </a:r>
            <a:r>
              <a:rPr lang="en-US" altLang="zh-CN" sz="2400" i="1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read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 request:</a:t>
            </a:r>
            <a:endParaRPr lang="en-US" altLang="zh-CN" sz="2400" dirty="0">
              <a:latin typeface="Candara" pitchFamily="34" charset="0"/>
              <a:ea typeface="华文新魏" pitchFamily="2" charset="-122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2" y="1571174"/>
            <a:ext cx="7792640" cy="99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28" y="5434380"/>
            <a:ext cx="6532935" cy="30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40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Mining Temporal Invariants</a:t>
            </a:r>
            <a:endParaRPr lang="zh-CN" altLang="en-US" sz="3600" dirty="0">
              <a:latin typeface="High Tower Text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83" y="3055859"/>
            <a:ext cx="71342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941819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Synoptic*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: a tool for mining temporal invariants from logs. </a:t>
            </a:r>
          </a:p>
          <a:p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With Synoptic, we mined temporal invariants in </a:t>
            </a:r>
            <a:r>
              <a:rPr lang="en-US" altLang="zh-CN" sz="2400" dirty="0" err="1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TraceBench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1605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*https</a:t>
            </a:r>
            <a:r>
              <a:rPr lang="en-US" altLang="zh-CN" dirty="0"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://code.google.com/p/synoptic/</a:t>
            </a:r>
            <a:endParaRPr lang="en-US" altLang="zh-CN" dirty="0" smtClean="0"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  <p:grpSp>
        <p:nvGrpSpPr>
          <p:cNvPr id="5130" name="组合 5129"/>
          <p:cNvGrpSpPr/>
          <p:nvPr/>
        </p:nvGrpSpPr>
        <p:grpSpPr>
          <a:xfrm>
            <a:off x="2418969" y="2413192"/>
            <a:ext cx="1792991" cy="642667"/>
            <a:chOff x="2418969" y="2413192"/>
            <a:chExt cx="1792991" cy="642667"/>
          </a:xfrm>
        </p:grpSpPr>
        <p:cxnSp>
          <p:nvCxnSpPr>
            <p:cNvPr id="11" name="直接箭头连接符 10"/>
            <p:cNvCxnSpPr/>
            <p:nvPr/>
          </p:nvCxnSpPr>
          <p:spPr>
            <a:xfrm>
              <a:off x="3298974" y="2713400"/>
              <a:ext cx="0" cy="3424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418969" y="2413192"/>
              <a:ext cx="1792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From </a:t>
              </a:r>
              <a:r>
                <a:rPr lang="en-US" altLang="zh-CN" dirty="0" err="1" smtClean="0"/>
                <a:t>TraceBench</a:t>
              </a:r>
              <a:endParaRPr lang="zh-CN" altLang="en-US" dirty="0"/>
            </a:p>
          </p:txBody>
        </p:sp>
      </p:grpSp>
      <p:grpSp>
        <p:nvGrpSpPr>
          <p:cNvPr id="5129" name="组合 5128"/>
          <p:cNvGrpSpPr/>
          <p:nvPr/>
        </p:nvGrpSpPr>
        <p:grpSpPr>
          <a:xfrm>
            <a:off x="3720604" y="2132856"/>
            <a:ext cx="4382504" cy="1008112"/>
            <a:chOff x="3720604" y="2132856"/>
            <a:chExt cx="4382504" cy="1008112"/>
          </a:xfrm>
        </p:grpSpPr>
        <p:cxnSp>
          <p:nvCxnSpPr>
            <p:cNvPr id="13" name="直接箭头连接符 12"/>
            <p:cNvCxnSpPr/>
            <p:nvPr/>
          </p:nvCxnSpPr>
          <p:spPr>
            <a:xfrm>
              <a:off x="4355976" y="2502188"/>
              <a:ext cx="288032" cy="6387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20604" y="2132856"/>
              <a:ext cx="197650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Always followed by</a:t>
              </a:r>
              <a:endParaRPr lang="zh-CN" altLang="en-US" i="1" dirty="0"/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5560219" y="2928838"/>
              <a:ext cx="2381" cy="1857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44008" y="2555612"/>
              <a:ext cx="201622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Always </a:t>
              </a:r>
              <a:r>
                <a:rPr lang="en-US" altLang="zh-CN" dirty="0" smtClean="0"/>
                <a:t>precedes of</a:t>
              </a:r>
              <a:endParaRPr lang="zh-CN" altLang="en-US" i="1" dirty="0"/>
            </a:p>
          </p:txBody>
        </p:sp>
        <p:cxnSp>
          <p:nvCxnSpPr>
            <p:cNvPr id="22" name="直接箭头连接符 21"/>
            <p:cNvCxnSpPr/>
            <p:nvPr/>
          </p:nvCxnSpPr>
          <p:spPr>
            <a:xfrm flipH="1">
              <a:off x="6579394" y="2497832"/>
              <a:ext cx="416719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086884" y="2132856"/>
              <a:ext cx="201622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Never followed by</a:t>
              </a:r>
              <a:endParaRPr lang="zh-CN" altLang="en-US" i="1" dirty="0"/>
            </a:p>
          </p:txBody>
        </p:sp>
      </p:grpSp>
      <p:grpSp>
        <p:nvGrpSpPr>
          <p:cNvPr id="5127" name="组合 5126"/>
          <p:cNvGrpSpPr/>
          <p:nvPr/>
        </p:nvGrpSpPr>
        <p:grpSpPr>
          <a:xfrm>
            <a:off x="307400" y="2344068"/>
            <a:ext cx="1596271" cy="1228948"/>
            <a:chOff x="307400" y="2344068"/>
            <a:chExt cx="1596271" cy="1228948"/>
          </a:xfrm>
        </p:grpSpPr>
        <p:cxnSp>
          <p:nvCxnSpPr>
            <p:cNvPr id="37" name="直接箭头连接符 36"/>
            <p:cNvCxnSpPr/>
            <p:nvPr/>
          </p:nvCxnSpPr>
          <p:spPr>
            <a:xfrm>
              <a:off x="1187405" y="2644276"/>
              <a:ext cx="432267" cy="9287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07400" y="2344068"/>
              <a:ext cx="1596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Totally ordered</a:t>
              </a:r>
              <a:endParaRPr lang="zh-CN" altLang="en-US" dirty="0"/>
            </a:p>
          </p:txBody>
        </p:sp>
      </p:grpSp>
      <p:grpSp>
        <p:nvGrpSpPr>
          <p:cNvPr id="5128" name="组合 5127"/>
          <p:cNvGrpSpPr/>
          <p:nvPr/>
        </p:nvGrpSpPr>
        <p:grpSpPr>
          <a:xfrm>
            <a:off x="453872" y="4725144"/>
            <a:ext cx="1751057" cy="1111558"/>
            <a:chOff x="453872" y="4725144"/>
            <a:chExt cx="1751057" cy="1111558"/>
          </a:xfrm>
        </p:grpSpPr>
        <p:cxnSp>
          <p:nvCxnSpPr>
            <p:cNvPr id="40" name="直接箭头连接符 39"/>
            <p:cNvCxnSpPr>
              <a:stCxn id="41" idx="0"/>
            </p:cNvCxnSpPr>
            <p:nvPr/>
          </p:nvCxnSpPr>
          <p:spPr>
            <a:xfrm flipV="1">
              <a:off x="1329401" y="4725144"/>
              <a:ext cx="290271" cy="7422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53872" y="5467370"/>
              <a:ext cx="1751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partially ordered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669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Mining Temporal Invariants</a:t>
            </a:r>
            <a:endParaRPr lang="zh-CN" altLang="en-US" sz="3600" dirty="0">
              <a:latin typeface="High Tower Text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83" y="809253"/>
            <a:ext cx="71342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5536" y="2958043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When dealing PO</a:t>
            </a:r>
            <a:r>
              <a:rPr lang="zh-CN" altLang="en-US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logs:</a:t>
            </a:r>
          </a:p>
          <a:p>
            <a:pPr indent="444500"/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1. </a:t>
            </a:r>
            <a:r>
              <a:rPr lang="en-US" altLang="zh-CN" sz="2400" dirty="0" smtClean="0">
                <a:solidFill>
                  <a:srgbClr val="FF000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Too many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 invariants are generated.</a:t>
            </a:r>
          </a:p>
          <a:p>
            <a:pPr indent="444500"/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2</a:t>
            </a:r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. 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Some </a:t>
            </a:r>
            <a:r>
              <a:rPr lang="en-US" altLang="zh-CN" sz="2400" dirty="0">
                <a:solidFill>
                  <a:srgbClr val="FF000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false invariants 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arise.</a:t>
            </a:r>
          </a:p>
          <a:p>
            <a:pPr indent="444500"/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3. 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many invariants </a:t>
            </a:r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contain the </a:t>
            </a:r>
            <a:r>
              <a:rPr lang="en-US" altLang="zh-CN" sz="2400" dirty="0">
                <a:solidFill>
                  <a:srgbClr val="FF000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same </a:t>
            </a:r>
            <a:r>
              <a:rPr lang="en-US" altLang="zh-CN" sz="2400" dirty="0" smtClean="0">
                <a:solidFill>
                  <a:srgbClr val="FF000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information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.</a:t>
            </a:r>
          </a:p>
        </p:txBody>
      </p:sp>
      <p:sp>
        <p:nvSpPr>
          <p:cNvPr id="6" name="矩形 5"/>
          <p:cNvSpPr/>
          <p:nvPr/>
        </p:nvSpPr>
        <p:spPr>
          <a:xfrm>
            <a:off x="6978650" y="1930400"/>
            <a:ext cx="1079500" cy="539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89856" y="4686606"/>
            <a:ext cx="828092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Reason</a:t>
            </a:r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: Synoptic treats the 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same kind </a:t>
            </a:r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of events generated from different hosts as 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different events.</a:t>
            </a:r>
          </a:p>
          <a:p>
            <a:r>
              <a:rPr lang="en-US" altLang="zh-CN" sz="2400" b="1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Conclusion</a:t>
            </a:r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: 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When dealing PO logs, Synoptic </a:t>
            </a:r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seems 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to be </a:t>
            </a:r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more suitable for the systems with few 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hosts.</a:t>
            </a:r>
          </a:p>
        </p:txBody>
      </p:sp>
    </p:spTree>
    <p:extLst>
      <p:ext uri="{BB962C8B-B14F-4D97-AF65-F5344CB8AC3E}">
        <p14:creationId xmlns:p14="http://schemas.microsoft.com/office/powerpoint/2010/main" val="247315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00018 0.32777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Mining Temporal Invariants</a:t>
            </a:r>
            <a:endParaRPr lang="zh-CN" altLang="en-US" sz="3600" dirty="0">
              <a:latin typeface="High Tower Text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2636"/>
            <a:ext cx="442213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36" y="1861841"/>
            <a:ext cx="3839851" cy="300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13756" y="158140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with synthesized logs [1] </a:t>
            </a:r>
            <a:endParaRPr lang="zh-CN" alt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2948" y="5962054"/>
            <a:ext cx="9156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[1] I</a:t>
            </a:r>
            <a:r>
              <a:rPr lang="en-US" altLang="zh-CN" dirty="0"/>
              <a:t>. </a:t>
            </a:r>
            <a:r>
              <a:rPr lang="en-US" altLang="zh-CN" dirty="0" err="1"/>
              <a:t>Beschastnikh</a:t>
            </a:r>
            <a:r>
              <a:rPr lang="en-US" altLang="zh-CN" dirty="0"/>
              <a:t>, Y. </a:t>
            </a:r>
            <a:r>
              <a:rPr lang="en-US" altLang="zh-CN" dirty="0" err="1"/>
              <a:t>Brun</a:t>
            </a:r>
            <a:r>
              <a:rPr lang="en-US" altLang="zh-CN" dirty="0"/>
              <a:t>, M. D. Ernst, A. Krishnamurthy, </a:t>
            </a:r>
            <a:r>
              <a:rPr lang="en-US" altLang="zh-CN" dirty="0" smtClean="0"/>
              <a:t>and T</a:t>
            </a:r>
            <a:r>
              <a:rPr lang="en-US" altLang="zh-CN" dirty="0"/>
              <a:t>. E. Anderson, “Mining temporal invariants from </a:t>
            </a:r>
            <a:r>
              <a:rPr lang="en-US" altLang="zh-CN" dirty="0" smtClean="0"/>
              <a:t>partially ordered </a:t>
            </a:r>
            <a:r>
              <a:rPr lang="en-US" altLang="zh-CN" dirty="0"/>
              <a:t>logs,” </a:t>
            </a:r>
            <a:r>
              <a:rPr lang="en-US" altLang="zh-CN" i="1" dirty="0"/>
              <a:t>ACM SIGOPS Operating Systems </a:t>
            </a:r>
            <a:r>
              <a:rPr lang="en-US" altLang="zh-CN" i="1" dirty="0" smtClean="0"/>
              <a:t>Review</a:t>
            </a:r>
            <a:r>
              <a:rPr lang="en-US" altLang="zh-CN" dirty="0" smtClean="0"/>
              <a:t>, 45(3), </a:t>
            </a:r>
            <a:r>
              <a:rPr lang="en-US" altLang="zh-CN" dirty="0"/>
              <a:t>pp. 39–46, 2011.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21699" y="1556792"/>
            <a:ext cx="17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zh-CN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TraceBench</a:t>
            </a:r>
            <a:endParaRPr lang="zh-CN" alt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1" y="951111"/>
            <a:ext cx="849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Synoptic </a:t>
            </a:r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on 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synthesized logs vs. on </a:t>
            </a:r>
            <a:r>
              <a:rPr lang="en-US" altLang="zh-CN" sz="2400" dirty="0" err="1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TraceBench</a:t>
            </a:r>
            <a:endParaRPr lang="en-US" altLang="zh-CN" sz="2400" dirty="0" smtClean="0">
              <a:latin typeface="Candara" pitchFamily="34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5085184"/>
            <a:ext cx="849637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The experiment </a:t>
            </a:r>
            <a:r>
              <a:rPr lang="en-US" altLang="zh-CN" sz="2400" dirty="0"/>
              <a:t>results based on </a:t>
            </a:r>
            <a:r>
              <a:rPr lang="en-US" altLang="zh-CN" sz="2400" dirty="0" err="1"/>
              <a:t>TraceBench</a:t>
            </a:r>
            <a:r>
              <a:rPr lang="en-US" altLang="zh-CN" sz="2400" dirty="0"/>
              <a:t> are more </a:t>
            </a:r>
            <a:r>
              <a:rPr lang="en-US" altLang="zh-CN" sz="2400" dirty="0" smtClean="0"/>
              <a:t>convincing.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880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Diagnosing Performance Anomalies</a:t>
            </a:r>
            <a:endParaRPr lang="zh-CN" altLang="en-US" sz="3600" dirty="0">
              <a:latin typeface="High Tower Tex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90872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We 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implemented </a:t>
            </a:r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a 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PCA based </a:t>
            </a:r>
            <a:r>
              <a:rPr lang="en-US" altLang="zh-CN" sz="24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performance anomalies diagnosing 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algorithm[2] and evaluated it with </a:t>
            </a:r>
            <a:r>
              <a:rPr lang="en-US" altLang="zh-CN" sz="2400" dirty="0" err="1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TraceBench</a:t>
            </a:r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.</a:t>
            </a:r>
          </a:p>
        </p:txBody>
      </p:sp>
      <p:sp>
        <p:nvSpPr>
          <p:cNvPr id="7" name="矩形 6"/>
          <p:cNvSpPr/>
          <p:nvPr/>
        </p:nvSpPr>
        <p:spPr>
          <a:xfrm>
            <a:off x="-12948" y="6239053"/>
            <a:ext cx="9156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[2] </a:t>
            </a:r>
            <a:r>
              <a:rPr lang="it-IT" altLang="zh-CN" dirty="0" smtClean="0"/>
              <a:t>A. Lakhina, M. Crovella, and C. Diot, </a:t>
            </a:r>
            <a:r>
              <a:rPr lang="en-US" altLang="zh-CN" dirty="0"/>
              <a:t> “Diagnosing </a:t>
            </a:r>
            <a:r>
              <a:rPr lang="en-US" altLang="zh-CN" dirty="0" err="1" smtClean="0"/>
              <a:t>networkwide</a:t>
            </a:r>
            <a:r>
              <a:rPr lang="en-US" altLang="zh-CN" dirty="0" smtClean="0"/>
              <a:t> traffic </a:t>
            </a:r>
            <a:r>
              <a:rPr lang="en-US" altLang="zh-CN" dirty="0"/>
              <a:t>anomalies,” </a:t>
            </a:r>
            <a:r>
              <a:rPr lang="en-US" altLang="zh-CN" i="1" dirty="0"/>
              <a:t>in Proceedings of SIGCOMM 2004</a:t>
            </a:r>
            <a:r>
              <a:rPr lang="en-US" altLang="zh-CN" dirty="0"/>
              <a:t>, pp. 219–230, </a:t>
            </a:r>
            <a:r>
              <a:rPr lang="en-US" altLang="zh-CN" dirty="0" smtClean="0"/>
              <a:t>2004.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6" y="2341116"/>
            <a:ext cx="7200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6" y="4149080"/>
            <a:ext cx="71818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2771800" y="1772816"/>
            <a:ext cx="4996626" cy="568300"/>
            <a:chOff x="2771800" y="1772816"/>
            <a:chExt cx="4996626" cy="5683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71800" y="2341116"/>
              <a:ext cx="504056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/>
            <p:cNvGrpSpPr/>
            <p:nvPr/>
          </p:nvGrpSpPr>
          <p:grpSpPr>
            <a:xfrm>
              <a:off x="3851920" y="2178224"/>
              <a:ext cx="504056" cy="144636"/>
              <a:chOff x="3851920" y="2178224"/>
              <a:chExt cx="504056" cy="144636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3851920" y="2178224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3851920" y="2322860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5004048" y="2037656"/>
              <a:ext cx="504056" cy="285204"/>
              <a:chOff x="5004048" y="2037656"/>
              <a:chExt cx="504056" cy="285204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5004048" y="2037656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5004048" y="2182292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5004048" y="2322860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>
              <a:off x="7264370" y="1772816"/>
              <a:ext cx="504056" cy="568300"/>
              <a:chOff x="7264370" y="1772816"/>
              <a:chExt cx="504056" cy="568300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7264370" y="1772816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264370" y="1917452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7264370" y="2055912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7264370" y="2200548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7264370" y="2341116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/>
            <p:nvPr/>
          </p:nvGrpSpPr>
          <p:grpSpPr>
            <a:xfrm>
              <a:off x="6156176" y="1895128"/>
              <a:ext cx="504056" cy="427732"/>
              <a:chOff x="6156176" y="1895128"/>
              <a:chExt cx="504056" cy="427732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6156176" y="1895128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156176" y="2039764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6156176" y="2178224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6156176" y="2322860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组合 30"/>
          <p:cNvGrpSpPr/>
          <p:nvPr/>
        </p:nvGrpSpPr>
        <p:grpSpPr>
          <a:xfrm>
            <a:off x="2897814" y="3719860"/>
            <a:ext cx="5202578" cy="291376"/>
            <a:chOff x="2897814" y="3719860"/>
            <a:chExt cx="5202578" cy="291376"/>
          </a:xfrm>
        </p:grpSpPr>
        <p:grpSp>
          <p:nvGrpSpPr>
            <p:cNvPr id="30" name="组合 29"/>
            <p:cNvGrpSpPr/>
            <p:nvPr/>
          </p:nvGrpSpPr>
          <p:grpSpPr>
            <a:xfrm>
              <a:off x="5004048" y="3719860"/>
              <a:ext cx="504056" cy="285204"/>
              <a:chOff x="5004048" y="3719860"/>
              <a:chExt cx="504056" cy="285204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5004048" y="3719860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5004048" y="3864496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5004048" y="4005064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/>
            <p:cNvGrpSpPr/>
            <p:nvPr/>
          </p:nvGrpSpPr>
          <p:grpSpPr>
            <a:xfrm>
              <a:off x="3977934" y="3719860"/>
              <a:ext cx="252028" cy="285204"/>
              <a:chOff x="5004048" y="3719860"/>
              <a:chExt cx="504056" cy="285204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5004048" y="3719860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5004048" y="3864496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5004048" y="4005064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组合 39"/>
            <p:cNvGrpSpPr/>
            <p:nvPr/>
          </p:nvGrpSpPr>
          <p:grpSpPr>
            <a:xfrm>
              <a:off x="5940152" y="3724652"/>
              <a:ext cx="792088" cy="285204"/>
              <a:chOff x="5004048" y="3719860"/>
              <a:chExt cx="504056" cy="285204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5004048" y="3719860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5004048" y="3864496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5004048" y="4005064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组合 43"/>
            <p:cNvGrpSpPr/>
            <p:nvPr/>
          </p:nvGrpSpPr>
          <p:grpSpPr>
            <a:xfrm>
              <a:off x="2897814" y="3719860"/>
              <a:ext cx="126014" cy="285204"/>
              <a:chOff x="5004048" y="3719860"/>
              <a:chExt cx="504056" cy="285204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5004048" y="3719860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5004048" y="3864496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5004048" y="4005064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组合 47"/>
            <p:cNvGrpSpPr/>
            <p:nvPr/>
          </p:nvGrpSpPr>
          <p:grpSpPr>
            <a:xfrm>
              <a:off x="6960118" y="3726032"/>
              <a:ext cx="1140274" cy="285204"/>
              <a:chOff x="5004048" y="3719860"/>
              <a:chExt cx="504056" cy="285204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5004048" y="3719860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5004048" y="3864496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5004048" y="4005064"/>
                <a:ext cx="504056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组合 57"/>
          <p:cNvGrpSpPr/>
          <p:nvPr/>
        </p:nvGrpSpPr>
        <p:grpSpPr>
          <a:xfrm>
            <a:off x="971600" y="5025380"/>
            <a:ext cx="6352508" cy="717168"/>
            <a:chOff x="971600" y="5025380"/>
            <a:chExt cx="6352508" cy="717168"/>
          </a:xfrm>
        </p:grpSpPr>
        <p:cxnSp>
          <p:nvCxnSpPr>
            <p:cNvPr id="54" name="直接箭头连接符 53"/>
            <p:cNvCxnSpPr>
              <a:stCxn id="55" idx="0"/>
            </p:cNvCxnSpPr>
            <p:nvPr/>
          </p:nvCxnSpPr>
          <p:spPr>
            <a:xfrm flipV="1">
              <a:off x="4147854" y="5025380"/>
              <a:ext cx="0" cy="3478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971600" y="5373216"/>
              <a:ext cx="6352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(total anomalies</a:t>
              </a:r>
              <a:r>
                <a:rPr lang="en-US" altLang="zh-CN" dirty="0" smtClean="0"/>
                <a:t>),(found </a:t>
              </a:r>
              <a:r>
                <a:rPr lang="en-US" altLang="zh-CN" dirty="0"/>
                <a:t>anomalies),(incorrectly found anomalies)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360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67544" y="2401712"/>
            <a:ext cx="4320480" cy="1305732"/>
            <a:chOff x="539552" y="764704"/>
            <a:chExt cx="4320480" cy="1305732"/>
          </a:xfrm>
        </p:grpSpPr>
        <p:grpSp>
          <p:nvGrpSpPr>
            <p:cNvPr id="21" name="组合 20"/>
            <p:cNvGrpSpPr/>
            <p:nvPr/>
          </p:nvGrpSpPr>
          <p:grpSpPr>
            <a:xfrm>
              <a:off x="717476" y="1063887"/>
              <a:ext cx="4020204" cy="1006253"/>
              <a:chOff x="345192" y="1063887"/>
              <a:chExt cx="4020204" cy="1006253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345192" y="1700808"/>
                <a:ext cx="40202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Candara" pitchFamily="34" charset="0"/>
                    <a:ea typeface="华文新魏" pitchFamily="2" charset="-122"/>
                  </a:rPr>
                  <a:t>B</a:t>
                </a:r>
                <a:r>
                  <a:rPr lang="en-US" altLang="zh-CN" dirty="0" smtClean="0">
                    <a:latin typeface="Candara" pitchFamily="34" charset="0"/>
                    <a:ea typeface="华文新魏" pitchFamily="2" charset="-122"/>
                  </a:rPr>
                  <a:t>enefiting </a:t>
                </a:r>
                <a:r>
                  <a:rPr lang="en-US" altLang="zh-CN" dirty="0">
                    <a:latin typeface="Candara" pitchFamily="34" charset="0"/>
                    <a:ea typeface="华文新魏" pitchFamily="2" charset="-122"/>
                  </a:rPr>
                  <a:t>our daily life</a:t>
                </a:r>
                <a:endParaRPr lang="zh-CN" altLang="en-US" dirty="0">
                  <a:latin typeface="Candara" pitchFamily="34" charset="0"/>
                  <a:ea typeface="华文新魏" pitchFamily="2" charset="-122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345192" y="1063887"/>
                <a:ext cx="4020204" cy="564913"/>
                <a:chOff x="345192" y="1063887"/>
                <a:chExt cx="4020204" cy="564913"/>
              </a:xfrm>
            </p:grpSpPr>
            <p:pic>
              <p:nvPicPr>
                <p:cNvPr id="2052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7280" y="1063887"/>
                  <a:ext cx="1293605" cy="5597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192" y="1069022"/>
                  <a:ext cx="615065" cy="5597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4" name="Picture 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979" y="1098714"/>
                  <a:ext cx="1293605" cy="44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4017600" y="1158889"/>
                  <a:ext cx="347796" cy="369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r>
                    <a:rPr kumimoji="0" lang="en-US" altLang="zh-CN" sz="1800" b="1" dirty="0"/>
                    <a:t>…</a:t>
                  </a:r>
                  <a:endParaRPr kumimoji="0" lang="zh-CN" altLang="en-US" sz="1800" b="1" dirty="0"/>
                </a:p>
              </p:txBody>
            </p:sp>
          </p:grpSp>
        </p:grpSp>
        <p:sp>
          <p:nvSpPr>
            <p:cNvPr id="27" name="矩形 26"/>
            <p:cNvSpPr/>
            <p:nvPr/>
          </p:nvSpPr>
          <p:spPr>
            <a:xfrm>
              <a:off x="539552" y="764704"/>
              <a:ext cx="4320480" cy="13057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04048" y="2411300"/>
            <a:ext cx="3581350" cy="1305732"/>
            <a:chOff x="4879082" y="764704"/>
            <a:chExt cx="3581350" cy="1305732"/>
          </a:xfrm>
        </p:grpSpPr>
        <p:grpSp>
          <p:nvGrpSpPr>
            <p:cNvPr id="23" name="组合 22"/>
            <p:cNvGrpSpPr/>
            <p:nvPr/>
          </p:nvGrpSpPr>
          <p:grpSpPr>
            <a:xfrm>
              <a:off x="4994522" y="876342"/>
              <a:ext cx="3312369" cy="1194094"/>
              <a:chOff x="4922514" y="1041160"/>
              <a:chExt cx="3312369" cy="1194094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4971042" y="1041160"/>
                <a:ext cx="3251597" cy="782946"/>
                <a:chOff x="4466986" y="889130"/>
                <a:chExt cx="3251597" cy="782946"/>
              </a:xfrm>
            </p:grpSpPr>
            <p:pic>
              <p:nvPicPr>
                <p:cNvPr id="7" name="Picture 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466986" y="889130"/>
                  <a:ext cx="815569" cy="7829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" name="Picture 12" descr="E:\博士论文\开题报告\图\素材\计算.jp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64671" y="918347"/>
                  <a:ext cx="734679" cy="7346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13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434683" y="928883"/>
                  <a:ext cx="734679" cy="729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8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7370787" y="1128199"/>
                  <a:ext cx="347796" cy="369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r>
                    <a:rPr kumimoji="0" lang="en-US" altLang="zh-CN" sz="1800" b="1" dirty="0"/>
                    <a:t>…</a:t>
                  </a:r>
                  <a:endParaRPr kumimoji="0" lang="zh-CN" altLang="en-US" sz="1800" b="1" dirty="0"/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4922514" y="1865922"/>
                <a:ext cx="33123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Candara" pitchFamily="34" charset="0"/>
                    <a:ea typeface="华文新魏" pitchFamily="2" charset="-122"/>
                  </a:rPr>
                  <a:t>Supporting different fields</a:t>
                </a:r>
                <a:endParaRPr lang="zh-CN" altLang="en-US" dirty="0">
                  <a:latin typeface="Candara" pitchFamily="34" charset="0"/>
                  <a:ea typeface="华文新魏" pitchFamily="2" charset="-122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4879082" y="764704"/>
              <a:ext cx="3581350" cy="13057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53" name="Picture 2" descr="E:\博士论文\开题报告\图\素材\150T34361-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36904" cy="13681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矩形 53"/>
          <p:cNvSpPr/>
          <p:nvPr/>
        </p:nvSpPr>
        <p:spPr>
          <a:xfrm>
            <a:off x="467544" y="1556792"/>
            <a:ext cx="81369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  <a:ea typeface="华文新魏" pitchFamily="2" charset="-122"/>
              </a:rPr>
              <a:t>The cloud system becomes more and more popular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  <a:ea typeface="华文新魏" pitchFamily="2" charset="-122"/>
            </a:endParaRPr>
          </a:p>
        </p:txBody>
      </p:sp>
      <p:sp>
        <p:nvSpPr>
          <p:cNvPr id="5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Cloud System</a:t>
            </a:r>
            <a:endParaRPr lang="zh-CN" altLang="en-US" sz="3600" dirty="0">
              <a:latin typeface="High Tower 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9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30</a:t>
            </a:fld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Diagnosing Performance Anomalies</a:t>
            </a:r>
            <a:endParaRPr lang="zh-CN" altLang="en-US" sz="3600" dirty="0">
              <a:latin typeface="High Tower Text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6" y="714400"/>
            <a:ext cx="7200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76" y="1637804"/>
            <a:ext cx="71818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539552" y="2886035"/>
            <a:ext cx="7632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1. Find all </a:t>
            </a:r>
            <a:r>
              <a:rPr lang="en-US" altLang="zh-CN" sz="2400" dirty="0">
                <a:latin typeface="Candara" pitchFamily="34" charset="0"/>
              </a:rPr>
              <a:t>anomalies in some </a:t>
            </a:r>
            <a:r>
              <a:rPr lang="en-US" altLang="zh-CN" sz="2400" dirty="0" smtClean="0">
                <a:latin typeface="Candara" pitchFamily="34" charset="0"/>
              </a:rPr>
              <a:t>cases</a:t>
            </a:r>
          </a:p>
          <a:p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2. </a:t>
            </a:r>
            <a:r>
              <a:rPr lang="en-US" altLang="zh-CN" sz="2400" dirty="0">
                <a:latin typeface="Candara" pitchFamily="34" charset="0"/>
              </a:rPr>
              <a:t>H</a:t>
            </a:r>
            <a:r>
              <a:rPr lang="en-US" altLang="zh-CN" sz="2400" dirty="0" smtClean="0">
                <a:latin typeface="Candara" pitchFamily="34" charset="0"/>
              </a:rPr>
              <a:t>owever </a:t>
            </a:r>
            <a:r>
              <a:rPr lang="en-US" altLang="zh-CN" sz="2400" dirty="0">
                <a:latin typeface="Candara" pitchFamily="34" charset="0"/>
              </a:rPr>
              <a:t>sometimes only a small </a:t>
            </a:r>
            <a:r>
              <a:rPr lang="en-US" altLang="zh-CN" sz="2400" dirty="0" smtClean="0">
                <a:latin typeface="Candara" pitchFamily="34" charset="0"/>
              </a:rPr>
              <a:t>parts</a:t>
            </a:r>
          </a:p>
          <a:p>
            <a:r>
              <a:rPr lang="en-US" altLang="zh-CN" sz="24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3. </a:t>
            </a:r>
            <a:r>
              <a:rPr lang="en-US" altLang="zh-CN" sz="2400" dirty="0">
                <a:latin typeface="Candara" pitchFamily="34" charset="0"/>
              </a:rPr>
              <a:t>W</a:t>
            </a:r>
            <a:r>
              <a:rPr lang="en-US" altLang="zh-CN" sz="2400" dirty="0" smtClean="0">
                <a:latin typeface="Candara" pitchFamily="34" charset="0"/>
              </a:rPr>
              <a:t>ithout </a:t>
            </a:r>
            <a:r>
              <a:rPr lang="en-US" altLang="zh-CN" sz="2400" dirty="0">
                <a:latin typeface="Candara" pitchFamily="34" charset="0"/>
              </a:rPr>
              <a:t>false alarm in our </a:t>
            </a:r>
            <a:r>
              <a:rPr lang="en-US" altLang="zh-CN" sz="2400" dirty="0" smtClean="0">
                <a:latin typeface="Candara" pitchFamily="34" charset="0"/>
              </a:rPr>
              <a:t>experiments</a:t>
            </a:r>
          </a:p>
          <a:p>
            <a:r>
              <a:rPr lang="en-US" altLang="zh-CN" sz="2400" dirty="0" smtClean="0">
                <a:latin typeface="Candara" pitchFamily="34" charset="0"/>
              </a:rPr>
              <a:t>4. </a:t>
            </a:r>
            <a:r>
              <a:rPr lang="en-US" altLang="zh-CN" sz="2400" dirty="0">
                <a:latin typeface="Candara" pitchFamily="34" charset="0"/>
              </a:rPr>
              <a:t>Analysis time increases very fast with the trace length</a:t>
            </a:r>
          </a:p>
          <a:p>
            <a:r>
              <a:rPr lang="en-US" altLang="zh-CN" sz="2400" dirty="0">
                <a:latin typeface="Candara" pitchFamily="34" charset="0"/>
              </a:rPr>
              <a:t>5. but slowly when growing the trace amount</a:t>
            </a:r>
          </a:p>
        </p:txBody>
      </p:sp>
      <p:sp>
        <p:nvSpPr>
          <p:cNvPr id="60" name="矩形 59"/>
          <p:cNvSpPr/>
          <p:nvPr/>
        </p:nvSpPr>
        <p:spPr>
          <a:xfrm>
            <a:off x="2447763" y="1323975"/>
            <a:ext cx="1122751" cy="25808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5796136" y="1323974"/>
            <a:ext cx="1122751" cy="2653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2447762" y="1935360"/>
            <a:ext cx="5682778" cy="269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2454274" y="1052736"/>
            <a:ext cx="5676265" cy="2744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251520" y="5120233"/>
            <a:ext cx="8496375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This algorithm  is sensitive with the feature of </a:t>
            </a:r>
            <a:r>
              <a:rPr lang="en-US" altLang="zh-CN" sz="2400" dirty="0" smtClean="0"/>
              <a:t>data</a:t>
            </a:r>
          </a:p>
          <a:p>
            <a:r>
              <a:rPr lang="en-US" altLang="zh-CN" sz="2400" dirty="0" smtClean="0"/>
              <a:t>This algorithm is </a:t>
            </a:r>
            <a:r>
              <a:rPr lang="en-US" altLang="zh-CN" sz="2400" dirty="0"/>
              <a:t>pretty </a:t>
            </a:r>
            <a:r>
              <a:rPr lang="en-US" altLang="zh-CN" sz="2400" dirty="0" smtClean="0"/>
              <a:t>accurate</a:t>
            </a:r>
          </a:p>
          <a:p>
            <a:r>
              <a:rPr lang="en-US" altLang="zh-CN" sz="2400" dirty="0"/>
              <a:t>This algorithm </a:t>
            </a:r>
            <a:r>
              <a:rPr lang="en-US" altLang="zh-CN" sz="2400" dirty="0" smtClean="0"/>
              <a:t>is </a:t>
            </a:r>
            <a:r>
              <a:rPr lang="en-US" altLang="zh-CN" sz="2400" dirty="0"/>
              <a:t>more feasible for short traces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76583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4.44444E-6 0.23727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0312 0.36551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4" grpId="0" animBg="1"/>
      <p:bldP spid="65" grpId="0" animBg="1"/>
      <p:bldP spid="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249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latin typeface="Simplified Arabic Fixed" pitchFamily="49" charset="-78"/>
                <a:cs typeface="Simplified Arabic Fixed" pitchFamily="49" charset="-78"/>
              </a:rPr>
              <a:t>Discusses</a:t>
            </a:r>
            <a:endParaRPr lang="zh-CN" altLang="en-US" sz="4800" dirty="0"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111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400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FontTx/>
              <a:buChar char="？"/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Traces are collected only on HDFS.</a:t>
            </a:r>
          </a:p>
          <a:p>
            <a:pPr>
              <a:buClr>
                <a:srgbClr val="00B050"/>
              </a:buClr>
              <a:buFont typeface="华文新魏" pitchFamily="2" charset="-122"/>
              <a:buChar char="！"/>
            </a:pPr>
            <a:r>
              <a:rPr lang="en-US" altLang="zh-CN" sz="2600" dirty="0" smtClean="0">
                <a:latin typeface="Candara" pitchFamily="34" charset="0"/>
                <a:ea typeface="华文新魏" pitchFamily="2" charset="-122"/>
              </a:rPr>
              <a:t>Traces from HDFS are </a:t>
            </a:r>
            <a:r>
              <a:rPr lang="en-US" altLang="zh-CN" sz="2600" dirty="0" smtClean="0">
                <a:solidFill>
                  <a:srgbClr val="00B050"/>
                </a:solidFill>
                <a:latin typeface="Candara" pitchFamily="34" charset="0"/>
                <a:ea typeface="华文新魏" pitchFamily="2" charset="-122"/>
              </a:rPr>
              <a:t>representative</a:t>
            </a:r>
            <a:r>
              <a:rPr lang="en-US" altLang="zh-CN" sz="2600" dirty="0" smtClean="0">
                <a:latin typeface="Candara" pitchFamily="34" charset="0"/>
                <a:ea typeface="华文新魏" pitchFamily="2" charset="-122"/>
              </a:rPr>
              <a:t>, because:</a:t>
            </a:r>
          </a:p>
          <a:p>
            <a:pPr lvl="1"/>
            <a:r>
              <a:rPr lang="en-US" altLang="zh-CN" sz="2300" dirty="0" smtClean="0">
                <a:latin typeface="Candara" pitchFamily="34" charset="0"/>
                <a:ea typeface="华文新魏" pitchFamily="2" charset="-122"/>
              </a:rPr>
              <a:t>HDFS is a widely used system, </a:t>
            </a:r>
          </a:p>
          <a:p>
            <a:pPr lvl="1"/>
            <a:r>
              <a:rPr lang="en-US" altLang="zh-CN" sz="2100" dirty="0" smtClean="0">
                <a:latin typeface="Candara" pitchFamily="34" charset="0"/>
                <a:ea typeface="华文新魏" pitchFamily="2" charset="-122"/>
              </a:rPr>
              <a:t>and many mechanisms and procedures in HDFS are shared by others.</a:t>
            </a:r>
          </a:p>
          <a:p>
            <a:pPr>
              <a:spcBef>
                <a:spcPts val="3000"/>
              </a:spcBef>
              <a:spcAft>
                <a:spcPts val="600"/>
              </a:spcAft>
              <a:buClr>
                <a:srgbClr val="FF0000"/>
              </a:buClr>
              <a:buFont typeface="华文新魏" pitchFamily="2" charset="-122"/>
              <a:buChar char="？"/>
            </a:pP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During collection, the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HDFS cluster is small.</a:t>
            </a:r>
            <a:endParaRPr lang="en-US" altLang="zh-CN" sz="2800" dirty="0">
              <a:solidFill>
                <a:srgbClr val="FF0000"/>
              </a:solidFill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  <a:p>
            <a:pPr>
              <a:buClr>
                <a:srgbClr val="00B050"/>
              </a:buClr>
              <a:buFont typeface="华文新魏" pitchFamily="2" charset="-122"/>
              <a:buChar char="！"/>
            </a:pPr>
            <a:r>
              <a:rPr lang="en-US" altLang="zh-CN" sz="2600" dirty="0" smtClean="0">
                <a:latin typeface="Candara" pitchFamily="34" charset="0"/>
                <a:ea typeface="华文新魏" pitchFamily="2" charset="-122"/>
              </a:rPr>
              <a:t>It is enough </a:t>
            </a:r>
            <a:r>
              <a:rPr lang="en-US" altLang="zh-CN" sz="2600" dirty="0">
                <a:latin typeface="Candara" pitchFamily="34" charset="0"/>
                <a:ea typeface="华文新魏" pitchFamily="2" charset="-122"/>
              </a:rPr>
              <a:t>for </a:t>
            </a:r>
            <a:r>
              <a:rPr lang="en-US" altLang="zh-CN" sz="2600" dirty="0">
                <a:solidFill>
                  <a:srgbClr val="00B050"/>
                </a:solidFill>
                <a:latin typeface="Candara" pitchFamily="34" charset="0"/>
                <a:ea typeface="华文新魏" pitchFamily="2" charset="-122"/>
              </a:rPr>
              <a:t>exhibiting various features </a:t>
            </a:r>
            <a:r>
              <a:rPr lang="en-US" altLang="zh-CN" sz="2600" dirty="0">
                <a:latin typeface="Candara" pitchFamily="34" charset="0"/>
                <a:ea typeface="华文新魏" pitchFamily="2" charset="-122"/>
              </a:rPr>
              <a:t>of HDFS, because</a:t>
            </a:r>
            <a:r>
              <a:rPr lang="en-US" altLang="zh-CN" sz="2600" dirty="0" smtClean="0">
                <a:latin typeface="Candara" pitchFamily="34" charset="0"/>
                <a:ea typeface="华文新魏" pitchFamily="2" charset="-122"/>
              </a:rPr>
              <a:t>:</a:t>
            </a:r>
          </a:p>
          <a:p>
            <a:pPr lvl="1"/>
            <a:r>
              <a:rPr lang="en-US" altLang="zh-CN" sz="2100" dirty="0" smtClean="0">
                <a:latin typeface="Candara" pitchFamily="34" charset="0"/>
                <a:ea typeface="华文新魏" pitchFamily="2" charset="-122"/>
              </a:rPr>
              <a:t>traces are collected in different scenarios.</a:t>
            </a:r>
            <a:endParaRPr lang="en-US" altLang="zh-CN" sz="2100" dirty="0" smtClean="0">
              <a:latin typeface="Candara" pitchFamily="34" charset="0"/>
              <a:ea typeface="华文新魏" pitchFamily="2" charset="-122"/>
              <a:cs typeface="Times New Roman" pitchFamily="18" charset="0"/>
            </a:endParaRPr>
          </a:p>
          <a:p>
            <a:pPr>
              <a:spcBef>
                <a:spcPts val="3000"/>
              </a:spcBef>
              <a:spcAft>
                <a:spcPts val="600"/>
              </a:spcAft>
              <a:buClr>
                <a:srgbClr val="FF0000"/>
              </a:buClr>
              <a:buFont typeface="华文新魏" pitchFamily="2" charset="-122"/>
              <a:buChar char="？"/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Many other faults exist rather than the injected faults.</a:t>
            </a:r>
          </a:p>
          <a:p>
            <a:pPr>
              <a:spcBef>
                <a:spcPts val="600"/>
              </a:spcBef>
              <a:buClr>
                <a:srgbClr val="00B050"/>
              </a:buClr>
              <a:buFont typeface="华文新魏" pitchFamily="2" charset="-122"/>
              <a:buChar char="！"/>
            </a:pPr>
            <a:r>
              <a:rPr lang="en-US" altLang="zh-CN" sz="26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Injected faults are </a:t>
            </a:r>
            <a:r>
              <a:rPr lang="en-US" altLang="zh-CN" sz="2600" dirty="0" smtClean="0">
                <a:solidFill>
                  <a:srgbClr val="00B05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representative</a:t>
            </a:r>
            <a:r>
              <a:rPr lang="en-US" altLang="zh-CN" sz="26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, because:</a:t>
            </a:r>
          </a:p>
          <a:p>
            <a:pPr lvl="1">
              <a:spcBef>
                <a:spcPts val="1200"/>
              </a:spcBef>
            </a:pPr>
            <a:r>
              <a:rPr lang="en-US" altLang="zh-CN" sz="21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containing different types,</a:t>
            </a:r>
          </a:p>
          <a:p>
            <a:pPr lvl="1">
              <a:spcBef>
                <a:spcPts val="1200"/>
              </a:spcBef>
            </a:pPr>
            <a:r>
              <a:rPr lang="en-US" altLang="zh-CN" sz="21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involving both function and performance faults,</a:t>
            </a:r>
          </a:p>
          <a:p>
            <a:pPr lvl="1">
              <a:spcBef>
                <a:spcPts val="1200"/>
              </a:spcBef>
            </a:pPr>
            <a:r>
              <a:rPr lang="en-US" altLang="zh-CN" sz="21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 and selecting the most frequent faults.</a:t>
            </a:r>
            <a:endParaRPr lang="zh-CN" altLang="en-US" sz="2100" dirty="0">
              <a:latin typeface="Candara" pitchFamily="34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Discusses</a:t>
            </a:r>
            <a:endParaRPr lang="zh-CN" altLang="en-US" sz="3600" dirty="0">
              <a:latin typeface="High Tower 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5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99273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05" y="5733368"/>
            <a:ext cx="146109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24" y="5733368"/>
            <a:ext cx="100800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标题 8"/>
          <p:cNvSpPr>
            <a:spLocks noGrp="1"/>
          </p:cNvSpPr>
          <p:nvPr>
            <p:ph type="ctrTitle"/>
          </p:nvPr>
        </p:nvSpPr>
        <p:spPr>
          <a:xfrm>
            <a:off x="712176" y="1916832"/>
            <a:ext cx="7772400" cy="1944216"/>
          </a:xfrm>
        </p:spPr>
        <p:txBody>
          <a:bodyPr>
            <a:normAutofit/>
          </a:bodyPr>
          <a:lstStyle/>
          <a:p>
            <a:r>
              <a:rPr lang="en-US" altLang="zh-CN" i="1" dirty="0">
                <a:solidFill>
                  <a:schemeClr val="tx1">
                    <a:lumMod val="65000"/>
                    <a:lumOff val="35000"/>
                  </a:schemeClr>
                </a:solidFill>
                <a:latin typeface="High Tower Text" pitchFamily="18" charset="0"/>
              </a:rPr>
              <a:t>Thanks and Any Questions?</a:t>
            </a:r>
            <a:endParaRPr lang="zh-CN" altLang="en-US" i="1" dirty="0">
              <a:solidFill>
                <a:schemeClr val="tx1">
                  <a:lumMod val="65000"/>
                  <a:lumOff val="35000"/>
                </a:schemeClr>
              </a:solidFill>
              <a:latin typeface="High Tower Tex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512" y="6546830"/>
            <a:ext cx="3186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http://mtracer.github.io/TraceBench/</a:t>
            </a:r>
          </a:p>
        </p:txBody>
      </p:sp>
    </p:spTree>
    <p:extLst>
      <p:ext uri="{BB962C8B-B14F-4D97-AF65-F5344CB8AC3E}">
        <p14:creationId xmlns:p14="http://schemas.microsoft.com/office/powerpoint/2010/main" val="13212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7544" y="2401200"/>
            <a:ext cx="8117854" cy="1315320"/>
            <a:chOff x="467544" y="1969664"/>
            <a:chExt cx="8117854" cy="1315320"/>
          </a:xfrm>
        </p:grpSpPr>
        <p:grpSp>
          <p:nvGrpSpPr>
            <p:cNvPr id="65" name="组合 64"/>
            <p:cNvGrpSpPr/>
            <p:nvPr/>
          </p:nvGrpSpPr>
          <p:grpSpPr>
            <a:xfrm>
              <a:off x="467544" y="1969664"/>
              <a:ext cx="4320480" cy="1305732"/>
              <a:chOff x="539552" y="764704"/>
              <a:chExt cx="4320480" cy="1305732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717476" y="1063887"/>
                <a:ext cx="4020204" cy="1006253"/>
                <a:chOff x="345192" y="1063887"/>
                <a:chExt cx="4020204" cy="1006253"/>
              </a:xfrm>
            </p:grpSpPr>
            <p:sp>
              <p:nvSpPr>
                <p:cNvPr id="68" name="矩形 67"/>
                <p:cNvSpPr/>
                <p:nvPr/>
              </p:nvSpPr>
              <p:spPr>
                <a:xfrm>
                  <a:off x="345192" y="1700808"/>
                  <a:ext cx="402020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Candara" pitchFamily="34" charset="0"/>
                      <a:ea typeface="华文新魏" pitchFamily="2" charset="-122"/>
                    </a:rPr>
                    <a:t>B</a:t>
                  </a:r>
                  <a:r>
                    <a:rPr lang="en-US" altLang="zh-CN" dirty="0" smtClean="0">
                      <a:latin typeface="Candara" pitchFamily="34" charset="0"/>
                      <a:ea typeface="华文新魏" pitchFamily="2" charset="-122"/>
                    </a:rPr>
                    <a:t>enefiting </a:t>
                  </a:r>
                  <a:r>
                    <a:rPr lang="en-US" altLang="zh-CN" dirty="0">
                      <a:latin typeface="Candara" pitchFamily="34" charset="0"/>
                      <a:ea typeface="华文新魏" pitchFamily="2" charset="-122"/>
                    </a:rPr>
                    <a:t>our daily life</a:t>
                  </a:r>
                  <a:endParaRPr lang="zh-CN" altLang="en-US" dirty="0">
                    <a:latin typeface="Candara" pitchFamily="34" charset="0"/>
                    <a:ea typeface="华文新魏" pitchFamily="2" charset="-122"/>
                  </a:endParaRPr>
                </a:p>
              </p:txBody>
            </p:sp>
            <p:grpSp>
              <p:nvGrpSpPr>
                <p:cNvPr id="69" name="组合 68"/>
                <p:cNvGrpSpPr/>
                <p:nvPr/>
              </p:nvGrpSpPr>
              <p:grpSpPr>
                <a:xfrm>
                  <a:off x="345192" y="1063887"/>
                  <a:ext cx="4020204" cy="564913"/>
                  <a:chOff x="345192" y="1063887"/>
                  <a:chExt cx="4020204" cy="564913"/>
                </a:xfrm>
              </p:grpSpPr>
              <p:pic>
                <p:nvPicPr>
                  <p:cNvPr id="70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37280" y="1063887"/>
                    <a:ext cx="1293605" cy="55977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1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192" y="1069022"/>
                    <a:ext cx="615065" cy="55977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2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79979" y="1098714"/>
                    <a:ext cx="1293605" cy="44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73" name="Text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7600" y="1158889"/>
                    <a:ext cx="347796" cy="3693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9pPr>
                  </a:lstStyle>
                  <a:p>
                    <a:r>
                      <a:rPr kumimoji="0" lang="en-US" altLang="zh-CN" sz="1800" b="1" dirty="0"/>
                      <a:t>…</a:t>
                    </a:r>
                    <a:endParaRPr kumimoji="0" lang="zh-CN" altLang="en-US" sz="1800" b="1" dirty="0"/>
                  </a:p>
                </p:txBody>
              </p:sp>
            </p:grpSp>
          </p:grpSp>
          <p:sp>
            <p:nvSpPr>
              <p:cNvPr id="67" name="矩形 66"/>
              <p:cNvSpPr/>
              <p:nvPr/>
            </p:nvSpPr>
            <p:spPr>
              <a:xfrm>
                <a:off x="539552" y="764704"/>
                <a:ext cx="4320480" cy="130573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5004048" y="1979252"/>
              <a:ext cx="3581350" cy="1305732"/>
              <a:chOff x="4879082" y="764704"/>
              <a:chExt cx="3581350" cy="1305732"/>
            </a:xfrm>
          </p:grpSpPr>
          <p:grpSp>
            <p:nvGrpSpPr>
              <p:cNvPr id="75" name="组合 74"/>
              <p:cNvGrpSpPr/>
              <p:nvPr/>
            </p:nvGrpSpPr>
            <p:grpSpPr>
              <a:xfrm>
                <a:off x="4994522" y="876342"/>
                <a:ext cx="3312369" cy="1194094"/>
                <a:chOff x="4922514" y="1041160"/>
                <a:chExt cx="3312369" cy="1194094"/>
              </a:xfrm>
            </p:grpSpPr>
            <p:grpSp>
              <p:nvGrpSpPr>
                <p:cNvPr id="77" name="组合 76"/>
                <p:cNvGrpSpPr/>
                <p:nvPr/>
              </p:nvGrpSpPr>
              <p:grpSpPr>
                <a:xfrm>
                  <a:off x="4971042" y="1041160"/>
                  <a:ext cx="3251597" cy="782946"/>
                  <a:chOff x="4466986" y="889130"/>
                  <a:chExt cx="3251597" cy="782946"/>
                </a:xfrm>
              </p:grpSpPr>
              <p:pic>
                <p:nvPicPr>
                  <p:cNvPr id="79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4466986" y="889130"/>
                    <a:ext cx="815569" cy="7829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" name="Picture 12" descr="E:\博士论文\开题报告\图\素材\计算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64671" y="918347"/>
                    <a:ext cx="734679" cy="73467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1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6434683" y="928883"/>
                    <a:ext cx="734679" cy="7294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82" name="Text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70787" y="1128199"/>
                    <a:ext cx="347796" cy="3693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9pPr>
                  </a:lstStyle>
                  <a:p>
                    <a:r>
                      <a:rPr kumimoji="0" lang="en-US" altLang="zh-CN" sz="1800" b="1" dirty="0"/>
                      <a:t>…</a:t>
                    </a:r>
                    <a:endParaRPr kumimoji="0" lang="zh-CN" altLang="en-US" sz="1800" b="1" dirty="0"/>
                  </a:p>
                </p:txBody>
              </p:sp>
            </p:grpSp>
            <p:sp>
              <p:nvSpPr>
                <p:cNvPr id="78" name="矩形 77"/>
                <p:cNvSpPr/>
                <p:nvPr/>
              </p:nvSpPr>
              <p:spPr>
                <a:xfrm>
                  <a:off x="4922514" y="1865922"/>
                  <a:ext cx="331236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dirty="0" smtClean="0">
                      <a:latin typeface="Candara" pitchFamily="34" charset="0"/>
                      <a:ea typeface="华文新魏" pitchFamily="2" charset="-122"/>
                    </a:rPr>
                    <a:t>Supporting different fields</a:t>
                  </a:r>
                  <a:endParaRPr lang="zh-CN" altLang="en-US" dirty="0">
                    <a:latin typeface="Candara" pitchFamily="34" charset="0"/>
                    <a:ea typeface="华文新魏" pitchFamily="2" charset="-122"/>
                  </a:endParaRPr>
                </a:p>
              </p:txBody>
            </p:sp>
          </p:grpSp>
          <p:sp>
            <p:nvSpPr>
              <p:cNvPr id="76" name="矩形 75"/>
              <p:cNvSpPr/>
              <p:nvPr/>
            </p:nvSpPr>
            <p:spPr>
              <a:xfrm>
                <a:off x="4879082" y="764704"/>
                <a:ext cx="3581350" cy="130573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56" name="组合 2055"/>
          <p:cNvGrpSpPr/>
          <p:nvPr/>
        </p:nvGrpSpPr>
        <p:grpSpPr>
          <a:xfrm>
            <a:off x="5004048" y="2357935"/>
            <a:ext cx="3619243" cy="2332592"/>
            <a:chOff x="5004048" y="3982762"/>
            <a:chExt cx="3618875" cy="2647312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982762"/>
              <a:ext cx="3609055" cy="231726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004048" y="6260742"/>
              <a:ext cx="3618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Candara" pitchFamily="34" charset="0"/>
                  <a:ea typeface="华文新魏" pitchFamily="2" charset="-122"/>
                </a:rPr>
                <a:t>Increasing in </a:t>
              </a:r>
              <a:r>
                <a:rPr lang="en-US" altLang="zh-CN" dirty="0">
                  <a:latin typeface="Candara" pitchFamily="34" charset="0"/>
                </a:rPr>
                <a:t>complexity</a:t>
              </a:r>
              <a:endParaRPr lang="zh-CN" altLang="en-US" dirty="0">
                <a:latin typeface="Candara" pitchFamily="34" charset="0"/>
                <a:ea typeface="华文新魏" pitchFamily="2" charset="-122"/>
              </a:endParaRPr>
            </a:p>
          </p:txBody>
        </p:sp>
      </p:grpSp>
      <p:grpSp>
        <p:nvGrpSpPr>
          <p:cNvPr id="2055" name="组合 2054"/>
          <p:cNvGrpSpPr/>
          <p:nvPr/>
        </p:nvGrpSpPr>
        <p:grpSpPr>
          <a:xfrm>
            <a:off x="467544" y="2357936"/>
            <a:ext cx="4320480" cy="2317266"/>
            <a:chOff x="467543" y="3982762"/>
            <a:chExt cx="4327513" cy="2686598"/>
          </a:xfrm>
        </p:grpSpPr>
        <p:grpSp>
          <p:nvGrpSpPr>
            <p:cNvPr id="2048" name="组合 2047"/>
            <p:cNvGrpSpPr/>
            <p:nvPr/>
          </p:nvGrpSpPr>
          <p:grpSpPr>
            <a:xfrm>
              <a:off x="467543" y="3982762"/>
              <a:ext cx="4327513" cy="2367208"/>
              <a:chOff x="467543" y="4005064"/>
              <a:chExt cx="4327513" cy="2367208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3" y="4005064"/>
                <a:ext cx="4327513" cy="236720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矩形 37"/>
              <p:cNvSpPr/>
              <p:nvPr/>
            </p:nvSpPr>
            <p:spPr>
              <a:xfrm>
                <a:off x="4194861" y="6068414"/>
                <a:ext cx="530915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50" dirty="0" smtClean="0">
                    <a:latin typeface="Candara" pitchFamily="34" charset="0"/>
                    <a:cs typeface="Times New Roman" pitchFamily="18" charset="0"/>
                  </a:rPr>
                  <a:t>2013.7</a:t>
                </a:r>
                <a:endParaRPr lang="zh-CN" altLang="en-US" sz="1050" dirty="0">
                  <a:latin typeface="Candara" pitchFamily="34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</p:grpSp>
        <p:sp>
          <p:nvSpPr>
            <p:cNvPr id="2049" name="TextBox 2048"/>
            <p:cNvSpPr txBox="1"/>
            <p:nvPr/>
          </p:nvSpPr>
          <p:spPr>
            <a:xfrm>
              <a:off x="495695" y="6300028"/>
              <a:ext cx="4261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Candara" pitchFamily="34" charset="0"/>
                  <a:ea typeface="华文新魏" pitchFamily="2" charset="-122"/>
                </a:rPr>
                <a:t>Increasing in scale</a:t>
              </a:r>
              <a:endParaRPr lang="zh-CN" altLang="en-US" dirty="0">
                <a:latin typeface="Candara" pitchFamily="34" charset="0"/>
                <a:ea typeface="华文新魏" pitchFamily="2" charset="-122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  <p:graphicFrame>
        <p:nvGraphicFramePr>
          <p:cNvPr id="43" name="表格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25284"/>
              </p:ext>
            </p:extLst>
          </p:nvPr>
        </p:nvGraphicFramePr>
        <p:xfrm>
          <a:off x="4608005" y="4952940"/>
          <a:ext cx="3996443" cy="1554479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1147493"/>
                <a:gridCol w="2848950"/>
              </a:tblGrid>
              <a:tr h="2868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Company</a:t>
                      </a:r>
                      <a:endParaRPr lang="zh-CN" altLang="en-US" sz="140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Loss</a:t>
                      </a:r>
                      <a:endParaRPr lang="zh-CN" altLang="en-US" sz="140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Amazon</a:t>
                      </a:r>
                      <a:endParaRPr lang="zh-CN" altLang="en-US" sz="140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Lost 7 million</a:t>
                      </a:r>
                      <a:r>
                        <a:rPr lang="en-US" altLang="zh-CN" sz="1400" baseline="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dollars in 100 minutes.</a:t>
                      </a:r>
                      <a:endParaRPr lang="zh-CN" altLang="en-US" sz="140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Google</a:t>
                      </a:r>
                      <a:endParaRPr lang="zh-CN" altLang="en-US" sz="140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Lost 550,000</a:t>
                      </a:r>
                      <a:r>
                        <a:rPr lang="en-US" altLang="zh-CN" sz="1400" baseline="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dollars in less than </a:t>
                      </a:r>
                      <a:r>
                        <a:rPr lang="en-US" altLang="zh-CN" sz="14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5 minutes,</a:t>
                      </a:r>
                      <a:r>
                        <a:rPr lang="en-US" altLang="zh-CN" sz="1400" baseline="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and </a:t>
                      </a:r>
                      <a:r>
                        <a:rPr lang="en-US" altLang="zh-CN" sz="14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the global internet traffic dropped 40%.</a:t>
                      </a:r>
                      <a:endParaRPr lang="zh-CN" altLang="en-US" sz="140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4" name="Picture 2" descr="E:\博士论文\开题报告\图\素材\150T34361-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3200"/>
            <a:ext cx="8136904" cy="13681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矩形 44"/>
          <p:cNvSpPr/>
          <p:nvPr/>
        </p:nvSpPr>
        <p:spPr>
          <a:xfrm>
            <a:off x="467544" y="1555200"/>
            <a:ext cx="81369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  <a:ea typeface="华文新魏" pitchFamily="2" charset="-122"/>
              </a:rPr>
              <a:t>The cloud system becomes more and more popular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  <a:ea typeface="华文新魏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86594" y="1167135"/>
            <a:ext cx="81178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  <a:ea typeface="华文新魏" pitchFamily="2" charset="-122"/>
              </a:rPr>
              <a:t>problems happen more and more often in cloud 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  <a:ea typeface="华文新魏" pitchFamily="2" charset="-122"/>
              </a:rPr>
              <a:t>systems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  <a:ea typeface="华文新魏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67544" y="4941168"/>
            <a:ext cx="3852936" cy="1363247"/>
            <a:chOff x="467544" y="4884420"/>
            <a:chExt cx="3852936" cy="1363247"/>
          </a:xfrm>
        </p:grpSpPr>
        <p:grpSp>
          <p:nvGrpSpPr>
            <p:cNvPr id="32" name="组合 31"/>
            <p:cNvGrpSpPr/>
            <p:nvPr/>
          </p:nvGrpSpPr>
          <p:grpSpPr>
            <a:xfrm>
              <a:off x="547769" y="5010026"/>
              <a:ext cx="3683395" cy="1153371"/>
              <a:chOff x="5291703" y="1318302"/>
              <a:chExt cx="3452535" cy="1131656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5291703" y="1929248"/>
                <a:ext cx="3384376" cy="520710"/>
                <a:chOff x="5364088" y="1550556"/>
                <a:chExt cx="3384376" cy="520710"/>
              </a:xfrm>
            </p:grpSpPr>
            <p:pic>
              <p:nvPicPr>
                <p:cNvPr id="36" name="Picture 9" descr="E:\博士论文\开题报告\图\素材\300000931099127953039981706.pn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4088" y="1550556"/>
                  <a:ext cx="454270" cy="4542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7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92322" y="1656631"/>
                  <a:ext cx="912557" cy="360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11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5867" y="1628800"/>
                  <a:ext cx="452437" cy="390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" name="Picture 12" descr="E:\博士论文\开题报告\图\素材\5108624a3160c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31588" y="1556792"/>
                  <a:ext cx="884828" cy="5144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8400668" y="1576670"/>
                  <a:ext cx="347796" cy="369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r>
                    <a:rPr kumimoji="0" lang="en-US" altLang="zh-CN" sz="1800" b="1" dirty="0"/>
                    <a:t>…</a:t>
                  </a:r>
                  <a:endParaRPr kumimoji="0" lang="zh-CN" altLang="en-US" sz="1800" b="1" dirty="0"/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5306141" y="1318302"/>
                <a:ext cx="3438097" cy="573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latin typeface="Candara" pitchFamily="34" charset="0"/>
                    <a:ea typeface="华文新魏" pitchFamily="2" charset="-122"/>
                    <a:cs typeface="Times New Roman" pitchFamily="18" charset="0"/>
                  </a:rPr>
                  <a:t>In </a:t>
                </a:r>
                <a:r>
                  <a:rPr lang="en-US" altLang="zh-CN" sz="1600" dirty="0">
                    <a:latin typeface="Candara" pitchFamily="34" charset="0"/>
                    <a:ea typeface="华文新魏" pitchFamily="2" charset="-122"/>
                    <a:cs typeface="Times New Roman" pitchFamily="18" charset="0"/>
                  </a:rPr>
                  <a:t>August 2013</a:t>
                </a:r>
                <a:r>
                  <a:rPr lang="en-US" altLang="zh-CN" sz="1600" dirty="0" smtClean="0">
                    <a:latin typeface="Candara" pitchFamily="34" charset="0"/>
                    <a:ea typeface="华文新魏" pitchFamily="2" charset="-122"/>
                    <a:cs typeface="Times New Roman" pitchFamily="18" charset="0"/>
                  </a:rPr>
                  <a:t>, meltdowns successively</a:t>
                </a:r>
              </a:p>
              <a:p>
                <a:r>
                  <a:rPr lang="en-US" altLang="zh-CN" sz="1600" dirty="0" smtClean="0">
                    <a:latin typeface="Candara" pitchFamily="34" charset="0"/>
                    <a:ea typeface="华文新魏" pitchFamily="2" charset="-122"/>
                    <a:cs typeface="Times New Roman" pitchFamily="18" charset="0"/>
                  </a:rPr>
                  <a:t>happened in</a:t>
                </a:r>
                <a:r>
                  <a:rPr lang="en-US" altLang="zh-CN" sz="1600" dirty="0">
                    <a:latin typeface="Candara" pitchFamily="34" charset="0"/>
                    <a:ea typeface="华文新魏" pitchFamily="2" charset="-122"/>
                    <a:cs typeface="Times New Roman" pitchFamily="18" charset="0"/>
                  </a:rPr>
                  <a:t>: </a:t>
                </a:r>
                <a:endParaRPr lang="zh-CN" altLang="en-US" sz="1600" dirty="0">
                  <a:latin typeface="Candara" pitchFamily="34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</p:grpSp>
        <p:sp>
          <p:nvSpPr>
            <p:cNvPr id="83" name="矩形 82"/>
            <p:cNvSpPr/>
            <p:nvPr/>
          </p:nvSpPr>
          <p:spPr>
            <a:xfrm>
              <a:off x="467544" y="4884420"/>
              <a:ext cx="3852936" cy="13632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>
                <a:latin typeface="High Tower Text" pitchFamily="18" charset="0"/>
              </a:rPr>
              <a:t>Cloud System</a:t>
            </a:r>
            <a:endParaRPr lang="zh-CN" altLang="en-US" sz="3600" dirty="0">
              <a:latin typeface="High Tower 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2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1930" y="1052736"/>
            <a:ext cx="785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System </a:t>
            </a:r>
            <a:r>
              <a:rPr lang="en-US" altLang="zh-CN" sz="2000" b="1" dirty="0" smtClean="0">
                <a:solidFill>
                  <a:srgbClr val="00B05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monitoring</a:t>
            </a:r>
            <a:r>
              <a:rPr lang="en-US" altLang="zh-CN" sz="2000" dirty="0" smtClean="0">
                <a:solidFill>
                  <a:srgbClr val="00B05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is an important method to improve the reliability of cloud systems at runtime.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19673" y="2627941"/>
            <a:ext cx="5688632" cy="1953187"/>
            <a:chOff x="1953386" y="4437111"/>
            <a:chExt cx="5195651" cy="1857939"/>
          </a:xfrm>
        </p:grpSpPr>
        <p:grpSp>
          <p:nvGrpSpPr>
            <p:cNvPr id="8" name="组合 7"/>
            <p:cNvGrpSpPr/>
            <p:nvPr/>
          </p:nvGrpSpPr>
          <p:grpSpPr>
            <a:xfrm>
              <a:off x="2190913" y="4531152"/>
              <a:ext cx="4562752" cy="1691253"/>
              <a:chOff x="2176492" y="908155"/>
              <a:chExt cx="4562752" cy="1691253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2360357" y="908155"/>
                <a:ext cx="4316361" cy="1346119"/>
                <a:chOff x="2401929" y="908155"/>
                <a:chExt cx="4316361" cy="1346119"/>
              </a:xfrm>
            </p:grpSpPr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1929" y="997730"/>
                  <a:ext cx="859469" cy="11669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8470" y="908155"/>
                  <a:ext cx="732661" cy="13461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0869" y="956520"/>
                  <a:ext cx="907421" cy="1249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1" name="矩形 10"/>
              <p:cNvSpPr/>
              <p:nvPr/>
            </p:nvSpPr>
            <p:spPr>
              <a:xfrm>
                <a:off x="2176492" y="2248087"/>
                <a:ext cx="1227197" cy="351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latin typeface="Candara" pitchFamily="34" charset="0"/>
                    <a:ea typeface="华文新魏" pitchFamily="2" charset="-122"/>
                  </a:rPr>
                  <a:t>Supervising</a:t>
                </a:r>
                <a:endParaRPr lang="zh-CN" altLang="en-US" dirty="0">
                  <a:latin typeface="Candara" pitchFamily="34" charset="0"/>
                  <a:ea typeface="华文新魏" pitchFamily="2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006091" y="2248087"/>
                <a:ext cx="1054435" cy="351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latin typeface="Candara" pitchFamily="34" charset="0"/>
                    <a:ea typeface="华文新魏" pitchFamily="2" charset="-122"/>
                  </a:rPr>
                  <a:t>Analyzing</a:t>
                </a:r>
                <a:endParaRPr lang="zh-CN" altLang="en-US" dirty="0">
                  <a:latin typeface="Candara" pitchFamily="34" charset="0"/>
                  <a:ea typeface="华文新魏" pitchFamily="2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706771" y="2248087"/>
                <a:ext cx="1032473" cy="351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latin typeface="Candara" pitchFamily="34" charset="0"/>
                    <a:ea typeface="华文新魏" pitchFamily="2" charset="-122"/>
                  </a:rPr>
                  <a:t>Adjusting</a:t>
                </a:r>
                <a:endParaRPr lang="zh-CN" altLang="en-US" dirty="0">
                  <a:latin typeface="Candara" pitchFamily="34" charset="0"/>
                  <a:ea typeface="华文新魏" pitchFamily="2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953386" y="4437111"/>
              <a:ext cx="5195651" cy="185793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9552" y="5189130"/>
            <a:ext cx="7848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such as the topics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of tracing, failure detection, fault diagnosis, system recovery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1929" y="2170953"/>
            <a:ext cx="7856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In 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our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category, system monitoring includes the activities of:</a:t>
            </a:r>
          </a:p>
        </p:txBody>
      </p:sp>
      <p:sp>
        <p:nvSpPr>
          <p:cNvPr id="4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4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>
                <a:latin typeface="High Tower Text" pitchFamily="18" charset="0"/>
              </a:rPr>
              <a:t>System Monitoring</a:t>
            </a:r>
            <a:endParaRPr lang="zh-CN" altLang="en-US" sz="3600" dirty="0">
              <a:latin typeface="High Tower 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04855" y="5301208"/>
            <a:ext cx="817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Currently, more and more attentions are paid to the trace-oriented monitoring, 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which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effectively improves 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the reliability of cloud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systems.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552" y="940658"/>
            <a:ext cx="8263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Based on the </a:t>
            </a:r>
            <a:r>
              <a:rPr lang="en-US" altLang="zh-CN" sz="2000" b="1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recorded/used data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, monitoring systems can be divided into: 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204292" y="1431619"/>
            <a:ext cx="3079676" cy="2043731"/>
            <a:chOff x="1057641" y="3284984"/>
            <a:chExt cx="3079676" cy="2043731"/>
          </a:xfrm>
        </p:grpSpPr>
        <p:sp>
          <p:nvSpPr>
            <p:cNvPr id="34" name="矩形 33"/>
            <p:cNvSpPr/>
            <p:nvPr/>
          </p:nvSpPr>
          <p:spPr>
            <a:xfrm>
              <a:off x="1057641" y="3284984"/>
              <a:ext cx="3079675" cy="204373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Resource-oriented 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Monitoring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641" y="3600715"/>
              <a:ext cx="3079676" cy="172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7" name="组合 36"/>
          <p:cNvGrpSpPr/>
          <p:nvPr/>
        </p:nvGrpSpPr>
        <p:grpSpPr>
          <a:xfrm>
            <a:off x="4788024" y="1412776"/>
            <a:ext cx="3079676" cy="2064330"/>
            <a:chOff x="2056325" y="3658880"/>
            <a:chExt cx="3079676" cy="2064330"/>
          </a:xfrm>
        </p:grpSpPr>
        <p:sp>
          <p:nvSpPr>
            <p:cNvPr id="35" name="矩形 34"/>
            <p:cNvSpPr/>
            <p:nvPr/>
          </p:nvSpPr>
          <p:spPr>
            <a:xfrm>
              <a:off x="2056326" y="3658880"/>
              <a:ext cx="3079675" cy="20437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Trace-oriented Monitoring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325" y="3995210"/>
              <a:ext cx="3079675" cy="172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1204290" y="3482347"/>
            <a:ext cx="30796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altLang="zh-CN" sz="1400" dirty="0" smtClean="0"/>
              <a:t>Record/use </a:t>
            </a:r>
            <a:r>
              <a:rPr lang="en-US" altLang="zh-CN" sz="1400" dirty="0"/>
              <a:t>the </a:t>
            </a:r>
            <a:r>
              <a:rPr lang="en-US" altLang="zh-CN" sz="1400" b="1" dirty="0">
                <a:solidFill>
                  <a:srgbClr val="FF0000"/>
                </a:solidFill>
              </a:rPr>
              <a:t>resource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metrics</a:t>
            </a:r>
            <a:r>
              <a:rPr lang="en-US" altLang="zh-CN" sz="1400" dirty="0" smtClean="0"/>
              <a:t>, </a:t>
            </a:r>
            <a:r>
              <a:rPr lang="en-US" altLang="zh-CN" sz="1400" dirty="0"/>
              <a:t>such as CPU and memory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altLang="zh-CN" sz="1400" dirty="0"/>
              <a:t>Ganglia, </a:t>
            </a:r>
            <a:r>
              <a:rPr lang="en-US" altLang="zh-CN" sz="1400" dirty="0" err="1"/>
              <a:t>Chukwa</a:t>
            </a:r>
            <a:r>
              <a:rPr lang="en-US" altLang="zh-CN" sz="1400" dirty="0"/>
              <a:t> …</a:t>
            </a:r>
            <a:endParaRPr lang="zh-CN" altLang="en-US" sz="1400" dirty="0"/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4788024" y="3487588"/>
            <a:ext cx="30796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altLang="zh-CN" sz="1400" dirty="0" smtClean="0"/>
              <a:t>Record/use the paths of system execution, </a:t>
            </a:r>
            <a:r>
              <a:rPr lang="en-US" altLang="zh-CN" sz="1400" dirty="0"/>
              <a:t>or called the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traces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altLang="zh-CN" sz="1400" dirty="0" smtClean="0"/>
              <a:t>X-Trace, Dapper, </a:t>
            </a:r>
            <a:r>
              <a:rPr lang="en-US" altLang="zh-CN" sz="1400" dirty="0" err="1" smtClean="0"/>
              <a:t>Zipkin</a:t>
            </a:r>
            <a:r>
              <a:rPr lang="en-US" altLang="zh-CN" sz="1400" dirty="0" smtClean="0"/>
              <a:t> …</a:t>
            </a:r>
            <a:endParaRPr lang="zh-CN" altLang="en-US" sz="1400" dirty="0"/>
          </a:p>
        </p:txBody>
      </p:sp>
      <p:sp>
        <p:nvSpPr>
          <p:cNvPr id="41" name="矩形 40"/>
          <p:cNvSpPr/>
          <p:nvPr/>
        </p:nvSpPr>
        <p:spPr>
          <a:xfrm>
            <a:off x="531931" y="4437112"/>
            <a:ext cx="7856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Generally speaking,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the 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trace provides more valuable information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than the 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resource metrics in revealing system behaviors.</a:t>
            </a:r>
            <a:endParaRPr lang="zh-CN" altLang="en-US" sz="2000" dirty="0">
              <a:latin typeface="Candara" pitchFamily="34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4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29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>
                <a:latin typeface="High Tower Text" pitchFamily="18" charset="0"/>
              </a:rPr>
              <a:t>System Monitoring</a:t>
            </a:r>
            <a:endParaRPr lang="zh-CN" altLang="en-US" sz="3600" dirty="0">
              <a:latin typeface="High Tower Text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 rot="1975850">
            <a:off x="5054861" y="2754734"/>
            <a:ext cx="914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later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7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39" grpId="0"/>
      <p:bldP spid="40" grpId="0"/>
      <p:bldP spid="41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Motivation</a:t>
            </a:r>
            <a:endParaRPr lang="zh-CN" altLang="en-US" sz="3600" dirty="0">
              <a:latin typeface="High Tower Tex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92696"/>
            <a:ext cx="826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The </a:t>
            </a:r>
            <a:r>
              <a:rPr lang="en-US" altLang="zh-CN" sz="2000" b="1" dirty="0" smtClean="0">
                <a:solidFill>
                  <a:srgbClr val="FF000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trace data is essential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for the trace-oriented monitoring topics, </a:t>
            </a:r>
            <a:r>
              <a:rPr lang="en-US" altLang="zh-CN" sz="2000" i="1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e.g.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, evaluating the designed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algorithms.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544598"/>
            <a:ext cx="8263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However, there are some </a:t>
            </a:r>
            <a:r>
              <a:rPr lang="en-US" altLang="zh-CN" sz="2000" b="1" dirty="0" smtClean="0">
                <a:solidFill>
                  <a:srgbClr val="FF000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difficulties</a:t>
            </a:r>
            <a:r>
              <a:rPr lang="en-US" altLang="zh-CN" sz="2000" dirty="0" smtClean="0">
                <a:solidFill>
                  <a:srgbClr val="FF0000"/>
                </a:solidFill>
                <a:latin typeface="Candara" pitchFamily="34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in getting the data of trace: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9592" y="198884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1.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Collecting 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traces by hand is a tedious and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time-consuming process.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1115617" y="2420888"/>
            <a:ext cx="6840759" cy="1771710"/>
            <a:chOff x="1115617" y="2420888"/>
            <a:chExt cx="6840759" cy="1771710"/>
          </a:xfrm>
        </p:grpSpPr>
        <p:grpSp>
          <p:nvGrpSpPr>
            <p:cNvPr id="7" name="组合 6"/>
            <p:cNvGrpSpPr/>
            <p:nvPr/>
          </p:nvGrpSpPr>
          <p:grpSpPr>
            <a:xfrm>
              <a:off x="1115617" y="2420888"/>
              <a:ext cx="6840759" cy="1771710"/>
              <a:chOff x="1619673" y="4286746"/>
              <a:chExt cx="6840759" cy="1771710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619673" y="4311680"/>
                <a:ext cx="1944215" cy="1728192"/>
                <a:chOff x="1826494" y="2990939"/>
                <a:chExt cx="1944215" cy="1728192"/>
              </a:xfrm>
            </p:grpSpPr>
            <p:pic>
              <p:nvPicPr>
                <p:cNvPr id="20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8078" y="2990939"/>
                  <a:ext cx="898575" cy="10213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1" name="矩形 20"/>
                <p:cNvSpPr/>
                <p:nvPr/>
              </p:nvSpPr>
              <p:spPr>
                <a:xfrm>
                  <a:off x="1826494" y="3980467"/>
                  <a:ext cx="1944215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400" b="1" dirty="0" smtClean="0">
                      <a:latin typeface="Candara" pitchFamily="34" charset="0"/>
                      <a:ea typeface="华文新魏" pitchFamily="2" charset="-122"/>
                    </a:rPr>
                    <a:t>Choosing</a:t>
                  </a:r>
                  <a:r>
                    <a:rPr lang="en-US" altLang="zh-CN" sz="1400" dirty="0" smtClean="0">
                      <a:latin typeface="Candara" pitchFamily="34" charset="0"/>
                      <a:ea typeface="华文新魏" pitchFamily="2" charset="-122"/>
                    </a:rPr>
                    <a:t>  or</a:t>
                  </a:r>
                </a:p>
                <a:p>
                  <a:pPr algn="ctr"/>
                  <a:r>
                    <a:rPr lang="en-US" altLang="zh-CN" sz="1400" b="1" dirty="0" smtClean="0">
                      <a:latin typeface="Candara" pitchFamily="34" charset="0"/>
                      <a:ea typeface="华文新魏" pitchFamily="2" charset="-122"/>
                    </a:rPr>
                    <a:t>implementing </a:t>
                  </a:r>
                </a:p>
                <a:p>
                  <a:pPr algn="ctr"/>
                  <a:r>
                    <a:rPr lang="en-US" altLang="zh-CN" sz="1400" dirty="0" smtClean="0">
                      <a:latin typeface="Candara" pitchFamily="34" charset="0"/>
                      <a:ea typeface="华文新魏" pitchFamily="2" charset="-122"/>
                    </a:rPr>
                    <a:t>a tracing system</a:t>
                  </a:r>
                  <a:endParaRPr lang="zh-CN" altLang="en-US" dirty="0">
                    <a:latin typeface="Candara" pitchFamily="34" charset="0"/>
                    <a:ea typeface="华文新魏" pitchFamily="2" charset="-122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3423384" y="4383688"/>
                <a:ext cx="1652672" cy="1674768"/>
                <a:chOff x="547925" y="2427859"/>
                <a:chExt cx="1652672" cy="1674768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547925" y="3363963"/>
                  <a:ext cx="1652672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400" b="1" dirty="0" smtClean="0">
                      <a:latin typeface="Candara" pitchFamily="34" charset="0"/>
                      <a:ea typeface="华文新魏" pitchFamily="2" charset="-122"/>
                    </a:rPr>
                    <a:t>Instrumenting</a:t>
                  </a:r>
                  <a:r>
                    <a:rPr lang="en-US" altLang="zh-CN" sz="1400" dirty="0" smtClean="0">
                      <a:latin typeface="Candara" pitchFamily="34" charset="0"/>
                      <a:ea typeface="华文新魏" pitchFamily="2" charset="-122"/>
                    </a:rPr>
                    <a:t> </a:t>
                  </a:r>
                </a:p>
                <a:p>
                  <a:pPr algn="ctr"/>
                  <a:r>
                    <a:rPr lang="en-US" altLang="zh-CN" sz="1400" dirty="0" smtClean="0">
                      <a:latin typeface="Candara" pitchFamily="34" charset="0"/>
                      <a:ea typeface="华文新魏" pitchFamily="2" charset="-122"/>
                    </a:rPr>
                    <a:t>and </a:t>
                  </a:r>
                  <a:r>
                    <a:rPr lang="en-US" altLang="zh-CN" sz="1400" b="1" dirty="0" smtClean="0">
                      <a:latin typeface="Candara" pitchFamily="34" charset="0"/>
                      <a:ea typeface="华文新魏" pitchFamily="2" charset="-122"/>
                    </a:rPr>
                    <a:t>deploying</a:t>
                  </a:r>
                  <a:r>
                    <a:rPr lang="en-US" altLang="zh-CN" sz="1400" dirty="0" smtClean="0">
                      <a:latin typeface="Candara" pitchFamily="34" charset="0"/>
                      <a:ea typeface="华文新魏" pitchFamily="2" charset="-122"/>
                    </a:rPr>
                    <a:t> </a:t>
                  </a:r>
                </a:p>
                <a:p>
                  <a:pPr algn="ctr"/>
                  <a:r>
                    <a:rPr lang="en-US" altLang="zh-CN" sz="1400" dirty="0" smtClean="0">
                      <a:latin typeface="Candara" pitchFamily="34" charset="0"/>
                      <a:ea typeface="华文新魏" pitchFamily="2" charset="-122"/>
                    </a:rPr>
                    <a:t>a </a:t>
                  </a:r>
                  <a:r>
                    <a:rPr lang="en-US" altLang="zh-CN" sz="1400" dirty="0">
                      <a:latin typeface="Candara" pitchFamily="34" charset="0"/>
                      <a:ea typeface="华文新魏" pitchFamily="2" charset="-122"/>
                    </a:rPr>
                    <a:t>target </a:t>
                  </a:r>
                  <a:r>
                    <a:rPr lang="en-US" altLang="zh-CN" sz="1400" dirty="0" smtClean="0">
                      <a:latin typeface="Candara" pitchFamily="34" charset="0"/>
                      <a:ea typeface="华文新魏" pitchFamily="2" charset="-122"/>
                    </a:rPr>
                    <a:t>system</a:t>
                  </a:r>
                  <a:endParaRPr lang="zh-CN" altLang="en-US" sz="1400" dirty="0">
                    <a:latin typeface="Candara" pitchFamily="34" charset="0"/>
                    <a:ea typeface="华文新魏" pitchFamily="2" charset="-122"/>
                  </a:endParaRPr>
                </a:p>
              </p:txBody>
            </p:sp>
            <p:pic>
              <p:nvPicPr>
                <p:cNvPr id="19" name="Picture 1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8165" y="2427859"/>
                  <a:ext cx="1266408" cy="874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" name="组合 9"/>
              <p:cNvGrpSpPr/>
              <p:nvPr/>
            </p:nvGrpSpPr>
            <p:grpSpPr>
              <a:xfrm>
                <a:off x="5292080" y="4308928"/>
                <a:ext cx="1489596" cy="1730944"/>
                <a:chOff x="5063356" y="4647483"/>
                <a:chExt cx="1489596" cy="1730944"/>
              </a:xfrm>
            </p:grpSpPr>
            <p:pic>
              <p:nvPicPr>
                <p:cNvPr id="16" name="Picture 1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86974" y="4647483"/>
                  <a:ext cx="828510" cy="12016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" name="矩形 16"/>
                <p:cNvSpPr/>
                <p:nvPr/>
              </p:nvSpPr>
              <p:spPr>
                <a:xfrm>
                  <a:off x="5063356" y="5855207"/>
                  <a:ext cx="148959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400" b="1" dirty="0" smtClean="0">
                      <a:latin typeface="Candara" pitchFamily="34" charset="0"/>
                      <a:ea typeface="华文新魏" pitchFamily="2" charset="-122"/>
                    </a:rPr>
                    <a:t>Designing </a:t>
                  </a:r>
                  <a:r>
                    <a:rPr lang="en-US" altLang="zh-CN" sz="1400" dirty="0" smtClean="0">
                      <a:latin typeface="Candara" pitchFamily="34" charset="0"/>
                      <a:ea typeface="华文新魏" pitchFamily="2" charset="-122"/>
                    </a:rPr>
                    <a:t>and</a:t>
                  </a:r>
                  <a:r>
                    <a:rPr lang="en-US" altLang="zh-CN" sz="1400" b="1" dirty="0" smtClean="0">
                      <a:latin typeface="Candara" pitchFamily="34" charset="0"/>
                      <a:ea typeface="华文新魏" pitchFamily="2" charset="-122"/>
                    </a:rPr>
                    <a:t> collecting</a:t>
                  </a:r>
                  <a:r>
                    <a:rPr lang="en-US" altLang="zh-CN" sz="1400" dirty="0" smtClean="0">
                      <a:latin typeface="Candara" pitchFamily="34" charset="0"/>
                      <a:ea typeface="华文新魏" pitchFamily="2" charset="-122"/>
                    </a:rPr>
                    <a:t> traces</a:t>
                  </a:r>
                  <a:endParaRPr lang="zh-CN" altLang="en-US" sz="1400" dirty="0">
                    <a:latin typeface="Candara" pitchFamily="34" charset="0"/>
                    <a:ea typeface="华文新魏" pitchFamily="2" charset="-122"/>
                  </a:endParaRPr>
                </a:p>
              </p:txBody>
            </p:sp>
          </p:grpSp>
          <p:sp>
            <p:nvSpPr>
              <p:cNvPr id="11" name="矩形 10"/>
              <p:cNvSpPr/>
              <p:nvPr/>
            </p:nvSpPr>
            <p:spPr>
              <a:xfrm>
                <a:off x="1835696" y="4293096"/>
                <a:ext cx="6624736" cy="174677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ndara" pitchFamily="34" charset="0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3419872" y="4293096"/>
                <a:ext cx="0" cy="1746776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148064" y="4293096"/>
                <a:ext cx="0" cy="1746776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6876256" y="4286746"/>
                <a:ext cx="0" cy="1753126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" name="TextBox 55"/>
              <p:cNvSpPr txBox="1">
                <a:spLocks noChangeArrowheads="1"/>
              </p:cNvSpPr>
              <p:nvPr/>
            </p:nvSpPr>
            <p:spPr bwMode="auto">
              <a:xfrm>
                <a:off x="7585324" y="4887744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800" b="1" dirty="0">
                    <a:latin typeface="Candara" pitchFamily="34" charset="0"/>
                  </a:rPr>
                  <a:t>…</a:t>
                </a:r>
                <a:endParaRPr kumimoji="0" lang="zh-CN" altLang="en-US" sz="1800" b="1" dirty="0">
                  <a:latin typeface="Candara" pitchFamily="34" charset="0"/>
                </a:endParaRPr>
              </a:p>
            </p:txBody>
          </p:sp>
        </p:grpSp>
        <p:cxnSp>
          <p:nvCxnSpPr>
            <p:cNvPr id="30" name="直接箭头连接符 29"/>
            <p:cNvCxnSpPr/>
            <p:nvPr/>
          </p:nvCxnSpPr>
          <p:spPr>
            <a:xfrm>
              <a:off x="2771800" y="3293949"/>
              <a:ext cx="317768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4542264" y="3309918"/>
              <a:ext cx="317768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>
              <a:off x="6270456" y="3309918"/>
              <a:ext cx="317768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组合 72"/>
          <p:cNvGrpSpPr/>
          <p:nvPr/>
        </p:nvGrpSpPr>
        <p:grpSpPr>
          <a:xfrm>
            <a:off x="2067695" y="4077072"/>
            <a:ext cx="5217318" cy="225078"/>
            <a:chOff x="2067695" y="4077072"/>
            <a:chExt cx="5217318" cy="225078"/>
          </a:xfrm>
        </p:grpSpPr>
        <p:cxnSp>
          <p:nvCxnSpPr>
            <p:cNvPr id="45" name="直接箭头连接符 44"/>
            <p:cNvCxnSpPr/>
            <p:nvPr/>
          </p:nvCxnSpPr>
          <p:spPr>
            <a:xfrm>
              <a:off x="7266795" y="4077072"/>
              <a:ext cx="0" cy="22507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 flipV="1">
              <a:off x="2087725" y="4077072"/>
              <a:ext cx="0" cy="21602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 flipH="1">
              <a:off x="2067695" y="4283571"/>
              <a:ext cx="5217318" cy="952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899592" y="443711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2. M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anually synthesized 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traces are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weak 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in authenticity and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usability.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99592" y="479715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3.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There 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is few data set of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trace existing 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in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academia </a:t>
            </a:r>
          </a:p>
          <a:p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   and industry.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99592" y="5457418"/>
            <a:ext cx="619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4. Companies 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do not want to release their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traces which</a:t>
            </a:r>
          </a:p>
          <a:p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    </a:t>
            </a:r>
            <a:r>
              <a:rPr lang="en-US" altLang="zh-CN" sz="2000" dirty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record the internal details of their </a:t>
            </a:r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systems.</a:t>
            </a:r>
          </a:p>
        </p:txBody>
      </p:sp>
      <p:pic>
        <p:nvPicPr>
          <p:cNvPr id="7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24" y="4882783"/>
            <a:ext cx="1132843" cy="174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010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7" grpId="0"/>
      <p:bldP spid="66" grpId="0"/>
      <p:bldP spid="67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anchor="b" anchorCtr="1">
            <a:normAutofit/>
          </a:bodyPr>
          <a:lstStyle/>
          <a:p>
            <a:r>
              <a:rPr lang="en-US" altLang="zh-CN" sz="3600" dirty="0" smtClean="0">
                <a:latin typeface="High Tower Text" pitchFamily="18" charset="0"/>
              </a:rPr>
              <a:t>Motivation</a:t>
            </a:r>
            <a:endParaRPr lang="zh-CN" altLang="en-US" sz="3600" dirty="0">
              <a:latin typeface="High Tower Text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77751" y="3047364"/>
            <a:ext cx="4140460" cy="3549988"/>
            <a:chOff x="4507978" y="243396"/>
            <a:chExt cx="4140460" cy="3549988"/>
          </a:xfrm>
        </p:grpSpPr>
        <p:sp>
          <p:nvSpPr>
            <p:cNvPr id="5" name="TextBox 4"/>
            <p:cNvSpPr txBox="1"/>
            <p:nvPr/>
          </p:nvSpPr>
          <p:spPr>
            <a:xfrm>
              <a:off x="4507978" y="3424052"/>
              <a:ext cx="4140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err="1" smtClean="0">
                  <a:latin typeface="Candara" pitchFamily="34" charset="0"/>
                  <a:ea typeface="华文新魏" pitchFamily="2" charset="-122"/>
                </a:rPr>
                <a:t>TraceBench</a:t>
              </a:r>
              <a:endParaRPr lang="zh-CN" altLang="en-US" b="1" dirty="0">
                <a:latin typeface="Candara" pitchFamily="34" charset="0"/>
                <a:ea typeface="华文新魏" pitchFamily="2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507978" y="243396"/>
              <a:ext cx="4140460" cy="3180656"/>
              <a:chOff x="4507978" y="243396"/>
              <a:chExt cx="4140460" cy="3180656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6420" y="1242400"/>
                <a:ext cx="838020" cy="830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6420" y="2242371"/>
                <a:ext cx="1901788" cy="998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5839" y="340643"/>
                <a:ext cx="3808147" cy="826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矩形 9"/>
              <p:cNvSpPr/>
              <p:nvPr/>
            </p:nvSpPr>
            <p:spPr>
              <a:xfrm>
                <a:off x="4507978" y="243396"/>
                <a:ext cx="4140460" cy="31806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Picture 2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605" y="2339203"/>
                <a:ext cx="1900121" cy="945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3681" y="1499210"/>
                <a:ext cx="586175" cy="8560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4992" y="1296116"/>
                <a:ext cx="1686432" cy="94625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08709"/>
            <a:ext cx="1771923" cy="202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上箭头 37"/>
          <p:cNvSpPr/>
          <p:nvPr/>
        </p:nvSpPr>
        <p:spPr>
          <a:xfrm>
            <a:off x="3892770" y="2442483"/>
            <a:ext cx="905261" cy="48246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79712" y="836713"/>
            <a:ext cx="4690527" cy="1665475"/>
            <a:chOff x="1609665" y="836713"/>
            <a:chExt cx="4690527" cy="1665475"/>
          </a:xfrm>
        </p:grpSpPr>
        <p:grpSp>
          <p:nvGrpSpPr>
            <p:cNvPr id="17" name="组合 16"/>
            <p:cNvGrpSpPr/>
            <p:nvPr/>
          </p:nvGrpSpPr>
          <p:grpSpPr>
            <a:xfrm>
              <a:off x="1609665" y="836713"/>
              <a:ext cx="4690527" cy="1368152"/>
              <a:chOff x="1953386" y="4437111"/>
              <a:chExt cx="5195651" cy="1678969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190913" y="4531152"/>
                <a:ext cx="4643955" cy="1584928"/>
                <a:chOff x="2176492" y="908155"/>
                <a:chExt cx="4643955" cy="1584928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2360357" y="908155"/>
                  <a:ext cx="4316361" cy="1346119"/>
                  <a:chOff x="2401929" y="908155"/>
                  <a:chExt cx="4316361" cy="1346119"/>
                </a:xfrm>
              </p:grpSpPr>
              <p:pic>
                <p:nvPicPr>
                  <p:cNvPr id="2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01929" y="997730"/>
                    <a:ext cx="859469" cy="11669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5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88470" y="908155"/>
                    <a:ext cx="732661" cy="13461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6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10869" y="956520"/>
                    <a:ext cx="907421" cy="12493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21" name="矩形 20"/>
                <p:cNvSpPr/>
                <p:nvPr/>
              </p:nvSpPr>
              <p:spPr>
                <a:xfrm>
                  <a:off x="2176492" y="2077616"/>
                  <a:ext cx="1316098" cy="4154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dirty="0" smtClean="0">
                      <a:latin typeface="Candara" pitchFamily="34" charset="0"/>
                      <a:ea typeface="华文新魏" pitchFamily="2" charset="-122"/>
                    </a:rPr>
                    <a:t>Supervising</a:t>
                  </a:r>
                  <a:endParaRPr lang="zh-CN" altLang="en-US" sz="1600" dirty="0">
                    <a:latin typeface="Candara" pitchFamily="34" charset="0"/>
                    <a:ea typeface="华文新魏" pitchFamily="2" charset="-122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4006090" y="2077616"/>
                  <a:ext cx="1134983" cy="4154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dirty="0" smtClean="0">
                      <a:latin typeface="Candara" pitchFamily="34" charset="0"/>
                      <a:ea typeface="华文新魏" pitchFamily="2" charset="-122"/>
                    </a:rPr>
                    <a:t>Analyzing</a:t>
                  </a:r>
                  <a:endParaRPr lang="zh-CN" altLang="en-US" sz="1600" dirty="0">
                    <a:latin typeface="Candara" pitchFamily="34" charset="0"/>
                    <a:ea typeface="华文新魏" pitchFamily="2" charset="-122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5706772" y="2077616"/>
                  <a:ext cx="1113675" cy="4154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dirty="0" smtClean="0">
                      <a:latin typeface="Candara" pitchFamily="34" charset="0"/>
                      <a:ea typeface="华文新魏" pitchFamily="2" charset="-122"/>
                    </a:rPr>
                    <a:t>Adjusting</a:t>
                  </a:r>
                  <a:endParaRPr lang="zh-CN" altLang="en-US" sz="1600" dirty="0">
                    <a:latin typeface="Candara" pitchFamily="34" charset="0"/>
                    <a:ea typeface="华文新魏" pitchFamily="2" charset="-122"/>
                  </a:endParaRPr>
                </a:p>
              </p:txBody>
            </p:sp>
          </p:grpSp>
          <p:sp>
            <p:nvSpPr>
              <p:cNvPr id="19" name="矩形 18"/>
              <p:cNvSpPr/>
              <p:nvPr/>
            </p:nvSpPr>
            <p:spPr>
              <a:xfrm>
                <a:off x="1953386" y="4437111"/>
                <a:ext cx="5195651" cy="167896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609665" y="2132856"/>
              <a:ext cx="4690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latin typeface="Candara" pitchFamily="34" charset="0"/>
                  <a:ea typeface="华文新魏" pitchFamily="2" charset="-122"/>
                </a:rPr>
                <a:t>Trace-oriented monitoring topics</a:t>
              </a:r>
              <a:endParaRPr lang="zh-CN" altLang="en-US" b="1" dirty="0">
                <a:latin typeface="Candara" pitchFamily="34" charset="0"/>
                <a:ea typeface="华文新魏" pitchFamily="2" charset="-122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670238" y="4606096"/>
            <a:ext cx="2473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1. Data Format</a:t>
            </a:r>
          </a:p>
          <a:p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2. Other Details</a:t>
            </a:r>
            <a:endParaRPr lang="en-US" altLang="zh-CN" sz="2000" dirty="0">
              <a:latin typeface="Candara" pitchFamily="34" charset="0"/>
              <a:ea typeface="华文新魏" pitchFamily="2" charset="-122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3. Applications</a:t>
            </a:r>
          </a:p>
          <a:p>
            <a:r>
              <a:rPr lang="en-US" altLang="zh-CN" sz="2000" dirty="0" smtClean="0">
                <a:latin typeface="Candara" pitchFamily="34" charset="0"/>
                <a:ea typeface="华文新魏" pitchFamily="2" charset="-122"/>
                <a:cs typeface="Times New Roman" pitchFamily="18" charset="0"/>
              </a:rPr>
              <a:t>4. Discusses</a:t>
            </a:r>
          </a:p>
        </p:txBody>
      </p:sp>
      <p:sp>
        <p:nvSpPr>
          <p:cNvPr id="41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480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249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latin typeface="Simplified Arabic Fixed" pitchFamily="49" charset="-78"/>
                <a:cs typeface="Simplified Arabic Fixed" pitchFamily="49" charset="-78"/>
              </a:rPr>
              <a:t>Data Format</a:t>
            </a:r>
            <a:endParaRPr lang="zh-CN" altLang="en-US" sz="4800" dirty="0"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195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3197</TotalTime>
  <Words>1603</Words>
  <Application>Microsoft Macintosh PowerPoint</Application>
  <PresentationFormat>全屏显示(4:3)</PresentationFormat>
  <Paragraphs>374</Paragraphs>
  <Slides>33</Slides>
  <Notes>33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主题​​</vt:lpstr>
      <vt:lpstr>TraceBench:  An Open Data Set for  Trace-Oriented Monitoring</vt:lpstr>
      <vt:lpstr>PowerPoint 演示文稿</vt:lpstr>
      <vt:lpstr>Cloud System</vt:lpstr>
      <vt:lpstr>Cloud System</vt:lpstr>
      <vt:lpstr>System Monitoring</vt:lpstr>
      <vt:lpstr>System Monitoring</vt:lpstr>
      <vt:lpstr>Motivation</vt:lpstr>
      <vt:lpstr>Motivation</vt:lpstr>
      <vt:lpstr>PowerPoint 演示文稿</vt:lpstr>
      <vt:lpstr>Trace</vt:lpstr>
      <vt:lpstr>Trace Tree</vt:lpstr>
      <vt:lpstr>Trace Tree</vt:lpstr>
      <vt:lpstr>Samples</vt:lpstr>
      <vt:lpstr>Samples</vt:lpstr>
      <vt:lpstr>Samples</vt:lpstr>
      <vt:lpstr>PowerPoint 演示文稿</vt:lpstr>
      <vt:lpstr>Structure</vt:lpstr>
      <vt:lpstr>Statistics</vt:lpstr>
      <vt:lpstr>Collection Process</vt:lpstr>
      <vt:lpstr>Collection Process</vt:lpstr>
      <vt:lpstr>PowerPoint 演示文稿</vt:lpstr>
      <vt:lpstr>Data Analysis</vt:lpstr>
      <vt:lpstr>Data Analysis</vt:lpstr>
      <vt:lpstr>Detecting Failed Requests</vt:lpstr>
      <vt:lpstr>PowerPoint 演示文稿</vt:lpstr>
      <vt:lpstr>Mining Temporal Invariants</vt:lpstr>
      <vt:lpstr>Mining Temporal Invariants</vt:lpstr>
      <vt:lpstr>Mining Temporal Invariants</vt:lpstr>
      <vt:lpstr>Diagnosing Performance Anomalies</vt:lpstr>
      <vt:lpstr>Diagnosing Performance Anomalies</vt:lpstr>
      <vt:lpstr>PowerPoint 演示文稿</vt:lpstr>
      <vt:lpstr>Discusses</vt:lpstr>
      <vt:lpstr>Thanks and 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wen</dc:creator>
  <cp:lastModifiedBy>Zhenbang Chen</cp:lastModifiedBy>
  <cp:revision>384</cp:revision>
  <dcterms:created xsi:type="dcterms:W3CDTF">2014-11-24T01:13:21Z</dcterms:created>
  <dcterms:modified xsi:type="dcterms:W3CDTF">2014-12-25T13:18:43Z</dcterms:modified>
</cp:coreProperties>
</file>