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0" r:id="rId3"/>
    <p:sldId id="268" r:id="rId4"/>
    <p:sldId id="271" r:id="rId5"/>
    <p:sldId id="272" r:id="rId6"/>
    <p:sldId id="273" r:id="rId7"/>
    <p:sldId id="274" r:id="rId8"/>
    <p:sldId id="277" r:id="rId9"/>
    <p:sldId id="278" r:id="rId10"/>
    <p:sldId id="279" r:id="rId11"/>
    <p:sldId id="292" r:id="rId12"/>
    <p:sldId id="293" r:id="rId13"/>
    <p:sldId id="296" r:id="rId14"/>
    <p:sldId id="282" r:id="rId15"/>
    <p:sldId id="306" r:id="rId16"/>
    <p:sldId id="305" r:id="rId17"/>
    <p:sldId id="287" r:id="rId18"/>
    <p:sldId id="291" r:id="rId19"/>
    <p:sldId id="289" r:id="rId20"/>
    <p:sldId id="290" r:id="rId21"/>
    <p:sldId id="308" r:id="rId22"/>
    <p:sldId id="258" r:id="rId23"/>
    <p:sldId id="302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96" autoAdjust="0"/>
  </p:normalViewPr>
  <p:slideViewPr>
    <p:cSldViewPr>
      <p:cViewPr>
        <p:scale>
          <a:sx n="75" d="100"/>
          <a:sy n="75" d="100"/>
        </p:scale>
        <p:origin x="-193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1A955-CD79-4C60-926A-EED9D0E7E10F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8E983-66B0-4D68-A2E4-5BA7FF6556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59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E983-66B0-4D68-A2E4-5BA7FF6556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15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E983-66B0-4D68-A2E4-5BA7FF6556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095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E983-66B0-4D68-A2E4-5BA7FF6556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56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E983-66B0-4D68-A2E4-5BA7FF6556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31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8E983-66B0-4D68-A2E4-5BA7FF6556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1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AE21-9148-45E9-9D56-24883EA5148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2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560A9-4C3B-46DB-8929-8766AFBF30C3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37FA-2CC5-4EFD-B523-DF4978477755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D65A-8E3E-431B-9ACA-66FD3C4CAD69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1CBA-2D77-43D6-BDCA-A315810D77F8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002B4-445B-4BC5-9E61-E264D8E94B29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D718E-E74D-42A8-B5A1-1B595384814C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C8D6C-E5C3-4DC0-A350-863F02482260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AA15-138C-4FA5-A74C-D957BAA1F570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4DBC-257E-4536-ADE6-8F8EFF063AEC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1CF5-F552-4117-8AAE-8DA464595D22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12C5-B777-4323-A523-D41EE06CA5BD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4602-4311-4F42-B3F2-8C9DACF3FC10}" type="datetime1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tracer.github.io/MTracer/" TargetMode="External"/><Relationship Id="rId4" Type="http://schemas.openxmlformats.org/officeDocument/2006/relationships/hyperlink" Target="http://mtracer.github.io/TraceBench/" TargetMode="External"/><Relationship Id="rId5" Type="http://schemas.openxmlformats.org/officeDocument/2006/relationships/hyperlink" Target="http://www.wsdream.net/mtracer-viz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0.jpeg"/><Relationship Id="rId47" Type="http://schemas.openxmlformats.org/officeDocument/2006/relationships/image" Target="../media/image51.jpeg"/><Relationship Id="rId48" Type="http://schemas.openxmlformats.org/officeDocument/2006/relationships/image" Target="../media/image6.png"/><Relationship Id="rId20" Type="http://schemas.openxmlformats.org/officeDocument/2006/relationships/image" Target="../media/image24.jpeg"/><Relationship Id="rId21" Type="http://schemas.openxmlformats.org/officeDocument/2006/relationships/image" Target="../media/image25.jpeg"/><Relationship Id="rId22" Type="http://schemas.openxmlformats.org/officeDocument/2006/relationships/image" Target="../media/image26.jpeg"/><Relationship Id="rId23" Type="http://schemas.openxmlformats.org/officeDocument/2006/relationships/image" Target="../media/image27.jpeg"/><Relationship Id="rId24" Type="http://schemas.openxmlformats.org/officeDocument/2006/relationships/image" Target="../media/image28.jpeg"/><Relationship Id="rId25" Type="http://schemas.openxmlformats.org/officeDocument/2006/relationships/image" Target="../media/image29.png"/><Relationship Id="rId26" Type="http://schemas.openxmlformats.org/officeDocument/2006/relationships/image" Target="../media/image30.jpeg"/><Relationship Id="rId27" Type="http://schemas.openxmlformats.org/officeDocument/2006/relationships/image" Target="../media/image31.jpeg"/><Relationship Id="rId28" Type="http://schemas.openxmlformats.org/officeDocument/2006/relationships/image" Target="../media/image32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30" Type="http://schemas.openxmlformats.org/officeDocument/2006/relationships/image" Target="../media/image34.jpe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9" Type="http://schemas.openxmlformats.org/officeDocument/2006/relationships/image" Target="../media/image13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33" Type="http://schemas.openxmlformats.org/officeDocument/2006/relationships/image" Target="../media/image37.jpeg"/><Relationship Id="rId34" Type="http://schemas.openxmlformats.org/officeDocument/2006/relationships/image" Target="../media/image38.jpeg"/><Relationship Id="rId35" Type="http://schemas.openxmlformats.org/officeDocument/2006/relationships/image" Target="../media/image39.jpeg"/><Relationship Id="rId36" Type="http://schemas.openxmlformats.org/officeDocument/2006/relationships/image" Target="../media/image40.png"/><Relationship Id="rId10" Type="http://schemas.openxmlformats.org/officeDocument/2006/relationships/image" Target="../media/image14.jpe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pn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9" Type="http://schemas.openxmlformats.org/officeDocument/2006/relationships/image" Target="../media/image23.jpeg"/><Relationship Id="rId37" Type="http://schemas.openxmlformats.org/officeDocument/2006/relationships/image" Target="../media/image41.jpeg"/><Relationship Id="rId38" Type="http://schemas.openxmlformats.org/officeDocument/2006/relationships/image" Target="../media/image42.png"/><Relationship Id="rId39" Type="http://schemas.openxmlformats.org/officeDocument/2006/relationships/image" Target="../media/image43.png"/><Relationship Id="rId40" Type="http://schemas.openxmlformats.org/officeDocument/2006/relationships/image" Target="../media/image44.jpeg"/><Relationship Id="rId41" Type="http://schemas.openxmlformats.org/officeDocument/2006/relationships/image" Target="../media/image45.jpeg"/><Relationship Id="rId42" Type="http://schemas.openxmlformats.org/officeDocument/2006/relationships/image" Target="../media/image46.png"/><Relationship Id="rId43" Type="http://schemas.openxmlformats.org/officeDocument/2006/relationships/image" Target="../media/image47.jpeg"/><Relationship Id="rId44" Type="http://schemas.openxmlformats.org/officeDocument/2006/relationships/image" Target="../media/image48.png"/><Relationship Id="rId45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g"/><Relationship Id="rId13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jpeg"/><Relationship Id="rId12" Type="http://schemas.openxmlformats.org/officeDocument/2006/relationships/image" Target="../media/image61.jpg"/><Relationship Id="rId13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jpe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954"/>
            <a:ext cx="9144000" cy="454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A Runtime Verification Based </a:t>
            </a:r>
            <a:r>
              <a:rPr lang="en-US" altLang="zh-CN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Trace-Oriented</a:t>
            </a:r>
            <a:br>
              <a:rPr lang="en-US" altLang="zh-CN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en-US" altLang="zh-CN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Monitoring </a:t>
            </a:r>
            <a:r>
              <a:rPr lang="en-US" altLang="zh-CN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华文新魏" pitchFamily="2" charset="-122"/>
                <a:ea typeface="华文新魏" pitchFamily="2" charset="-122"/>
              </a:rPr>
              <a:t>Framework for Cloud Systems</a:t>
            </a:r>
            <a:endParaRPr lang="zh-CN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944216"/>
          </a:xfrm>
        </p:spPr>
        <p:txBody>
          <a:bodyPr>
            <a:normAutofit/>
          </a:bodyPr>
          <a:lstStyle/>
          <a:p>
            <a:pPr>
              <a:spcAft>
                <a:spcPts val="480"/>
              </a:spcAft>
            </a:pPr>
            <a:r>
              <a:rPr lang="en-US" altLang="zh-CN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Jingwen</a:t>
            </a:r>
            <a:r>
              <a:rPr lang="en-US" altLang="zh-CN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Zhou</a:t>
            </a: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1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, </a:t>
            </a:r>
            <a:r>
              <a:rPr lang="en-US" altLang="zh-CN" sz="2000" b="1" u="sng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Zhenbang</a:t>
            </a:r>
            <a:r>
              <a:rPr lang="en-US" altLang="zh-CN" sz="2000" b="1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Chen</a:t>
            </a: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1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, </a:t>
            </a:r>
            <a:r>
              <a:rPr lang="en-US" altLang="zh-CN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Ji</a:t>
            </a:r>
            <a:r>
              <a:rPr lang="en-US" altLang="zh-CN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Wang</a:t>
            </a: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1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, </a:t>
            </a:r>
            <a:r>
              <a:rPr lang="en-US" altLang="zh-CN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Zibin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 Zheng</a:t>
            </a:r>
            <a:r>
              <a:rPr lang="en-US" altLang="zh-CN" sz="2000" b="1" baseline="30000" dirty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2</a:t>
            </a: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 </a:t>
            </a:r>
            <a:r>
              <a:rPr lang="en-US" altLang="zh-CN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方正舒体" pitchFamily="2" charset="-122"/>
                <a:ea typeface="方正舒体" pitchFamily="2" charset="-122"/>
              </a:rPr>
              <a:t>, and Wei Dong</a:t>
            </a: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1</a:t>
            </a:r>
          </a:p>
          <a:p>
            <a:pPr>
              <a:spcBef>
                <a:spcPts val="600"/>
              </a:spcBef>
            </a:pPr>
            <a:r>
              <a:rPr lang="en-US" altLang="zh-CN" sz="19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华文新魏" pitchFamily="2" charset="-122"/>
                <a:ea typeface="华文新魏" pitchFamily="2" charset="-122"/>
              </a:rPr>
              <a:t>Email: {</a:t>
            </a:r>
            <a:r>
              <a:rPr lang="en-US" altLang="zh-CN" sz="19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华文新魏" pitchFamily="2" charset="-122"/>
                <a:ea typeface="华文新魏" pitchFamily="2" charset="-122"/>
              </a:rPr>
              <a:t>jwzhou</a:t>
            </a:r>
            <a:r>
              <a:rPr lang="en-US" altLang="zh-CN" sz="19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sz="19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华文新魏" pitchFamily="2" charset="-122"/>
                <a:ea typeface="华文新魏" pitchFamily="2" charset="-122"/>
              </a:rPr>
              <a:t>zbchen</a:t>
            </a:r>
            <a:r>
              <a:rPr lang="en-US" altLang="zh-CN" sz="19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华文新魏" pitchFamily="2" charset="-122"/>
                <a:ea typeface="华文新魏" pitchFamily="2" charset="-122"/>
              </a:rPr>
              <a:t>}@nudt.edu.cn</a:t>
            </a:r>
          </a:p>
          <a:p>
            <a:pPr>
              <a:spcBef>
                <a:spcPts val="1800"/>
              </a:spcBef>
            </a:pPr>
            <a:r>
              <a:rPr lang="en-US" altLang="zh-CN" sz="2000" b="1" baseline="30000" dirty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1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PDL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&amp; College of Computer, NUDT, Changsha, China</a:t>
            </a:r>
          </a:p>
          <a:p>
            <a:r>
              <a:rPr lang="en-US" altLang="zh-CN" sz="2000" b="1" baseline="30000" dirty="0">
                <a:solidFill>
                  <a:srgbClr val="FFFF00"/>
                </a:solidFill>
                <a:latin typeface="方正舒体" pitchFamily="2" charset="-122"/>
                <a:ea typeface="方正舒体" pitchFamily="2" charset="-122"/>
              </a:rPr>
              <a:t>2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Shenzhen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Research Institute, CUHK, Shenzhen, 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China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28" name="Picture 4" descr="E:\论文发表\2.TraceBench-cloud WIP\ppt\素材\nud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27" y="5758295"/>
            <a:ext cx="913759" cy="9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E:\论文发表\2.TraceBench-cloud WIP\ppt\素材\cuhk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733256"/>
            <a:ext cx="138906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3" y="31967"/>
            <a:ext cx="1771604" cy="904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0417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96824" y="404664"/>
            <a:ext cx="8496944" cy="10801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Currently, many trace-oriented monitoring frameworks exist, such as Dapper, </a:t>
            </a:r>
            <a:r>
              <a:rPr lang="en-US" altLang="zh-CN" sz="2400" b="1" dirty="0" err="1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Zipkin</a:t>
            </a: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X-ray, P-Tracer,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MTracer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…</a:t>
            </a:r>
            <a:endParaRPr lang="zh-CN" altLang="en-US" sz="24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96824" y="1484784"/>
            <a:ext cx="849694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However, two aspects need further investigations: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1. </a:t>
            </a:r>
            <a:r>
              <a:rPr lang="en-US" altLang="zh-CN" sz="2000" i="1" dirty="0" smtClean="0"/>
              <a:t>The method for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specifying</a:t>
            </a:r>
            <a:r>
              <a:rPr lang="en-US" altLang="zh-CN" sz="2000" i="1" dirty="0" smtClean="0"/>
              <a:t> monitoring requirements.</a:t>
            </a:r>
          </a:p>
          <a:p>
            <a:pPr lvl="1"/>
            <a:r>
              <a:rPr lang="en-US" altLang="zh-CN" sz="2000" i="1" dirty="0"/>
              <a:t>2. The </a:t>
            </a:r>
            <a:r>
              <a:rPr lang="en-US" altLang="zh-CN" sz="2000" i="1" dirty="0">
                <a:solidFill>
                  <a:srgbClr val="FF0000"/>
                </a:solidFill>
              </a:rPr>
              <a:t>efficiency</a:t>
            </a:r>
            <a:r>
              <a:rPr lang="en-US" altLang="zh-CN" sz="2000" i="1" dirty="0"/>
              <a:t> of monitoring</a:t>
            </a:r>
            <a:r>
              <a:rPr lang="en-US" altLang="zh-CN" sz="2000" i="1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To facilitate these issues, we bring runtime verification (</a:t>
            </a:r>
            <a:r>
              <a:rPr lang="en-US" altLang="zh-CN" sz="2400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RV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) into the field of the </a:t>
            </a: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trace-oriented monitoring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for cloud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.</a:t>
            </a:r>
          </a:p>
          <a:p>
            <a:pPr>
              <a:spcBef>
                <a:spcPts val="3000"/>
              </a:spcBef>
            </a:pP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Runtime Verification</a:t>
            </a:r>
          </a:p>
          <a:p>
            <a:pPr lvl="1"/>
            <a:r>
              <a:rPr lang="en-US" altLang="zh-CN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Expressive specification languages </a:t>
            </a:r>
          </a:p>
          <a:p>
            <a:pPr lvl="1"/>
            <a:r>
              <a:rPr lang="en-US" altLang="zh-CN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Automatic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monitor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generation </a:t>
            </a:r>
            <a:endParaRPr lang="en-US" altLang="zh-CN" sz="20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Efficient monitoring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73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Framework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93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94666" y="4959952"/>
            <a:ext cx="4421549" cy="53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Cloud System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94667" y="3645024"/>
            <a:ext cx="4421547" cy="53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Tracing System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4668" y="2420888"/>
            <a:ext cx="1967624" cy="53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Preprocess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2420888"/>
            <a:ext cx="2016223" cy="53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Monitors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09769" y="1556792"/>
            <a:ext cx="2706446" cy="53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Monitor Generator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流程图: 磁盘 5"/>
          <p:cNvSpPr/>
          <p:nvPr/>
        </p:nvSpPr>
        <p:spPr>
          <a:xfrm>
            <a:off x="2094667" y="1556792"/>
            <a:ext cx="1325205" cy="534496"/>
          </a:xfrm>
          <a:prstGeom prst="flowChartMagneticDisk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PDB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757269" y="980728"/>
            <a:ext cx="0" cy="648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endCxn id="11" idx="0"/>
          </p:cNvCxnSpPr>
          <p:nvPr/>
        </p:nvCxnSpPr>
        <p:spPr>
          <a:xfrm>
            <a:off x="5508103" y="2091288"/>
            <a:ext cx="1" cy="3296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062291" y="2688136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081305" y="3645024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5" idx="0"/>
            <a:endCxn id="9" idx="2"/>
          </p:cNvCxnSpPr>
          <p:nvPr/>
        </p:nvCxnSpPr>
        <p:spPr>
          <a:xfrm flipV="1">
            <a:off x="4305441" y="4179520"/>
            <a:ext cx="0" cy="7804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516214" y="2708920"/>
            <a:ext cx="864098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97790" y="908720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properties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1886" y="3068960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10545" y="4328511"/>
            <a:ext cx="2662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trace data collecting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3227" y="219005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cxnSp>
        <p:nvCxnSpPr>
          <p:cNvPr id="31" name="直接箭头连接符 30"/>
          <p:cNvCxnSpPr>
            <a:stCxn id="10" idx="3"/>
            <a:endCxn id="11" idx="1"/>
          </p:cNvCxnSpPr>
          <p:nvPr/>
        </p:nvCxnSpPr>
        <p:spPr>
          <a:xfrm>
            <a:off x="4062292" y="2688136"/>
            <a:ext cx="43770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endCxn id="10" idx="2"/>
          </p:cNvCxnSpPr>
          <p:nvPr/>
        </p:nvCxnSpPr>
        <p:spPr>
          <a:xfrm flipV="1">
            <a:off x="3078480" y="2955384"/>
            <a:ext cx="0" cy="6896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6" idx="4"/>
            <a:endCxn id="12" idx="1"/>
          </p:cNvCxnSpPr>
          <p:nvPr/>
        </p:nvCxnSpPr>
        <p:spPr>
          <a:xfrm>
            <a:off x="3419872" y="1824040"/>
            <a:ext cx="389897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2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6" grpId="0" animBg="1"/>
      <p:bldP spid="22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8520" y="260648"/>
            <a:ext cx="903548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The 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</a:t>
            </a:r>
            <a:r>
              <a:rPr lang="en-US" altLang="zh-CN" sz="2400" b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records the execution path of a user request.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=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events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+ </a:t>
            </a:r>
            <a:r>
              <a:rPr lang="en-US" altLang="zh-CN" sz="24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: function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name and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latency …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: local and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remote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function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calls …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Trace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→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Trace Tree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Nodes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correspond to </a:t>
            </a:r>
            <a:r>
              <a:rPr lang="en-US" altLang="zh-CN" sz="20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events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Edges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correspond to </a:t>
            </a:r>
            <a:r>
              <a:rPr lang="en-US" altLang="zh-CN" sz="20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relationships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sz="2000" i="1" dirty="0" smtClean="0">
                <a:latin typeface="华文新魏" pitchFamily="2" charset="-122"/>
                <a:ea typeface="华文新魏" pitchFamily="2" charset="-122"/>
              </a:rPr>
              <a:t>e.g.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sz="2000" i="1" dirty="0" smtClean="0">
                <a:latin typeface="华文新魏" pitchFamily="2" charset="-122"/>
                <a:ea typeface="华文新魏" pitchFamily="2" charset="-122"/>
              </a:rPr>
              <a:t>a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 and </a:t>
            </a:r>
            <a:r>
              <a:rPr lang="en-US" altLang="zh-CN" sz="2000" i="1" dirty="0" smtClean="0">
                <a:latin typeface="华文新魏" pitchFamily="2" charset="-122"/>
                <a:ea typeface="华文新魏" pitchFamily="2" charset="-122"/>
              </a:rPr>
              <a:t>c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.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Trace Tree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→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linear event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sequence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	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DFS: 1,2,4,3,5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	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Call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and Return: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C1C2C4R4R2C3C5R5R3R1</a:t>
            </a:r>
          </a:p>
          <a:p>
            <a:pPr>
              <a:spcBef>
                <a:spcPts val="600"/>
              </a:spcBef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Compared with the resource-oriented methods, traces can record </a:t>
            </a:r>
            <a:r>
              <a:rPr lang="en-US" altLang="zh-CN" sz="2400" b="1" i="1" dirty="0">
                <a:latin typeface="华文新魏" pitchFamily="2" charset="-122"/>
                <a:ea typeface="华文新魏" pitchFamily="2" charset="-122"/>
              </a:rPr>
              <a:t>more find-grained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information, </a:t>
            </a:r>
            <a:r>
              <a:rPr lang="en-US" altLang="zh-CN" sz="2400" i="1" dirty="0" smtClean="0">
                <a:latin typeface="华文新魏" pitchFamily="2" charset="-122"/>
                <a:ea typeface="华文新魏" pitchFamily="2" charset="-122"/>
              </a:rPr>
              <a:t>e.g.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 RPC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and execution time.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7452"/>
            <a:ext cx="2918272" cy="32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77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Preliminary Evaluation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17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8520" y="620688"/>
            <a:ext cx="9035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	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96824" y="188640"/>
            <a:ext cx="8496944" cy="619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We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collected a trace data set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TraceBench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) in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an HDFS deployed on a real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environment, </a:t>
            </a:r>
          </a:p>
          <a:p>
            <a:pPr lvl="1">
              <a:spcBef>
                <a:spcPts val="1200"/>
              </a:spcBef>
            </a:pP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Considering different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kinds of user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requests</a:t>
            </a:r>
          </a:p>
          <a:p>
            <a:pPr lvl="2"/>
            <a:r>
              <a:rPr lang="en-US" altLang="zh-CN" sz="1800" i="1" dirty="0" smtClean="0">
                <a:latin typeface="华文新魏" pitchFamily="2" charset="-122"/>
                <a:ea typeface="华文新魏" pitchFamily="2" charset="-122"/>
              </a:rPr>
              <a:t>write</a:t>
            </a:r>
            <a:r>
              <a:rPr lang="en-US" altLang="zh-CN" sz="1800" dirty="0" smtClean="0">
                <a:latin typeface="华文新魏" pitchFamily="2" charset="-122"/>
                <a:ea typeface="华文新魏" pitchFamily="2" charset="-122"/>
              </a:rPr>
              <a:t>: uploading files to HDFS</a:t>
            </a:r>
          </a:p>
          <a:p>
            <a:pPr lvl="2"/>
            <a:r>
              <a:rPr lang="en-US" altLang="zh-CN" sz="1800" i="1" dirty="0" smtClean="0">
                <a:latin typeface="华文新魏" pitchFamily="2" charset="-122"/>
                <a:ea typeface="华文新魏" pitchFamily="2" charset="-122"/>
              </a:rPr>
              <a:t>read</a:t>
            </a:r>
            <a:r>
              <a:rPr lang="en-US" altLang="zh-CN" sz="1800" dirty="0" smtClean="0">
                <a:latin typeface="华文新魏" pitchFamily="2" charset="-122"/>
                <a:ea typeface="华文新魏" pitchFamily="2" charset="-122"/>
              </a:rPr>
              <a:t>: downloading files from HDFS</a:t>
            </a:r>
          </a:p>
          <a:p>
            <a:pPr lvl="2"/>
            <a:r>
              <a:rPr lang="en-US" altLang="zh-CN" sz="1800" i="1" dirty="0" smtClean="0">
                <a:latin typeface="华文新魏" pitchFamily="2" charset="-122"/>
                <a:ea typeface="华文新魏" pitchFamily="2" charset="-122"/>
              </a:rPr>
              <a:t>rpc</a:t>
            </a:r>
            <a:r>
              <a:rPr lang="en-US" altLang="zh-CN" sz="1800" dirty="0" smtClean="0">
                <a:latin typeface="华文新魏" pitchFamily="2" charset="-122"/>
                <a:ea typeface="华文新魏" pitchFamily="2" charset="-122"/>
              </a:rPr>
              <a:t>: file management, like querying, removing, renaming, …</a:t>
            </a:r>
          </a:p>
          <a:p>
            <a:pPr lvl="1">
              <a:spcBef>
                <a:spcPts val="1200"/>
              </a:spcBef>
            </a:pPr>
            <a:r>
              <a:rPr lang="en-US" altLang="zh-CN" sz="2200" dirty="0" smtClean="0">
                <a:latin typeface="华文新魏" pitchFamily="2" charset="-122"/>
                <a:ea typeface="华文新魏" pitchFamily="2" charset="-122"/>
              </a:rPr>
              <a:t>Injecting various faults</a:t>
            </a:r>
          </a:p>
          <a:p>
            <a:pPr lvl="1">
              <a:spcBef>
                <a:spcPts val="1200"/>
              </a:spcBef>
            </a:pPr>
            <a:endParaRPr lang="en-US" altLang="zh-CN" sz="2200" dirty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200" dirty="0" smtClean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200" dirty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200" dirty="0" smtClean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200" dirty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endParaRPr lang="en-US" altLang="zh-CN" sz="2200" dirty="0" smtClean="0">
              <a:latin typeface="华文新魏" pitchFamily="2" charset="-122"/>
              <a:ea typeface="华文新魏" pitchFamily="2" charset="-122"/>
            </a:endParaRPr>
          </a:p>
          <a:p>
            <a:pPr lvl="1">
              <a:spcBef>
                <a:spcPts val="1200"/>
              </a:spcBef>
            </a:pP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W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ith various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cluster size, request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speed,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etc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6936" y="2650160"/>
            <a:ext cx="2756719" cy="340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55976" y="6519446"/>
            <a:ext cx="35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altLang="zh-CN" sz="1600" dirty="0">
                <a:latin typeface="华文新魏" pitchFamily="2" charset="-122"/>
                <a:ea typeface="华文新魏" pitchFamily="2" charset="-122"/>
              </a:rPr>
              <a:t>http://</a:t>
            </a:r>
            <a:r>
              <a:rPr lang="en-US" altLang="zh-CN" sz="1600" dirty="0" err="1">
                <a:latin typeface="华文新魏" pitchFamily="2" charset="-122"/>
                <a:ea typeface="华文新魏" pitchFamily="2" charset="-122"/>
              </a:rPr>
              <a:t>mtracer.github.io</a:t>
            </a:r>
            <a:r>
              <a:rPr lang="en-US" altLang="zh-CN" sz="1600" dirty="0">
                <a:latin typeface="华文新魏" pitchFamily="2" charset="-122"/>
                <a:ea typeface="华文新魏" pitchFamily="2" charset="-122"/>
              </a:rPr>
              <a:t>/TraceBench/</a:t>
            </a:r>
          </a:p>
        </p:txBody>
      </p:sp>
    </p:spTree>
    <p:extLst>
      <p:ext uri="{BB962C8B-B14F-4D97-AF65-F5344CB8AC3E}">
        <p14:creationId xmlns:p14="http://schemas.microsoft.com/office/powerpoint/2010/main" val="41583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29338" y="404664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Based on TraceBench, we extract many such properties and we </a:t>
            </a:r>
            <a:r>
              <a:rPr lang="en-US" altLang="zh-CN" sz="2400" dirty="0" smtClean="0">
                <a:solidFill>
                  <a:srgbClr val="FF0000"/>
                </a:solidFill>
              </a:rPr>
              <a:t>can correctly and flexibly expressing them all</a:t>
            </a:r>
            <a:r>
              <a:rPr lang="en-US" altLang="zh-CN" sz="2400" dirty="0" smtClean="0"/>
              <a:t>! Following are some samples.</a:t>
            </a:r>
            <a:endParaRPr lang="zh-CN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176"/>
            <a:ext cx="9144000" cy="159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24" y="4077072"/>
            <a:ext cx="5095404" cy="51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051720" y="4069298"/>
            <a:ext cx="498468" cy="5248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4723903"/>
            <a:ext cx="744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Each </a:t>
            </a:r>
            <a:r>
              <a:rPr lang="en-US" altLang="zh-CN" sz="2400" i="1" dirty="0">
                <a:solidFill>
                  <a:schemeClr val="accent6">
                    <a:lumMod val="75000"/>
                  </a:schemeClr>
                </a:solidFill>
              </a:rPr>
              <a:t>read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request contains at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least 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one reading </a:t>
            </a:r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operation.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03848" y="4069298"/>
            <a:ext cx="2160240" cy="52488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19560" y="5189536"/>
            <a:ext cx="3981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5">
                    <a:lumMod val="75000"/>
                  </a:schemeClr>
                </a:solidFill>
              </a:rPr>
              <a:t>And the last reading operation</a:t>
            </a:r>
            <a:endParaRPr lang="zh-CN" alt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6176" y="4069298"/>
            <a:ext cx="580752" cy="52488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004048" y="5189536"/>
            <a:ext cx="281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should be successful.</a:t>
            </a:r>
            <a:endParaRPr lang="zh-CN" alt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9560" y="5651201"/>
            <a:ext cx="532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Or else, we say it is a failed </a:t>
            </a:r>
            <a:r>
              <a:rPr lang="en-US" altLang="zh-CN" sz="2400" i="1" dirty="0" smtClean="0"/>
              <a:t>read</a:t>
            </a:r>
            <a:r>
              <a:rPr lang="en-US" altLang="zh-CN" sz="2400" dirty="0" smtClean="0"/>
              <a:t> request.</a:t>
            </a:r>
            <a:endParaRPr lang="zh-CN" altLang="en-US" sz="24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2" y="2060848"/>
            <a:ext cx="3434550" cy="34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9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9375 0.306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532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48320" y="14832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79512" y="548680"/>
            <a:ext cx="878497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In the form of SQL queries, we check the traces with above properties in all sets with faults injected in.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100%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of failed traces are identified </a:t>
            </a: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without FPs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7633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00738" y="4869160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Several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failed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traces are also found in the </a:t>
            </a:r>
            <a:r>
              <a:rPr lang="en-US" altLang="zh-CN" sz="2400" i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Normal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 set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 with the reason of losing events in the tracing system.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5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76872"/>
            <a:ext cx="6715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79512" y="548680"/>
            <a:ext cx="8784976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</a:t>
            </a:r>
            <a:r>
              <a:rPr lang="en-US" altLang="zh-CN" sz="2400" dirty="0" smtClean="0"/>
              <a:t>hecking </a:t>
            </a:r>
            <a:r>
              <a:rPr lang="en-US" altLang="zh-CN" sz="2400" dirty="0"/>
              <a:t>traces in </a:t>
            </a:r>
            <a:r>
              <a:rPr lang="en-US" altLang="zh-CN" sz="2400" i="1" dirty="0" err="1"/>
              <a:t>killDN</a:t>
            </a:r>
            <a:r>
              <a:rPr lang="en-US" altLang="zh-CN" sz="2400" i="1" dirty="0"/>
              <a:t> </a:t>
            </a:r>
            <a:r>
              <a:rPr lang="en-US" altLang="zh-CN" sz="2400" dirty="0"/>
              <a:t>set using </a:t>
            </a:r>
            <a:r>
              <a:rPr lang="en-US" altLang="zh-CN" sz="2400" i="1" dirty="0" smtClean="0"/>
              <a:t>Property 2 </a:t>
            </a:r>
            <a:r>
              <a:rPr lang="en-US" altLang="zh-CN" sz="2400" dirty="0"/>
              <a:t>with a notebook of </a:t>
            </a:r>
            <a:r>
              <a:rPr lang="en-US" altLang="zh-CN" sz="2400" dirty="0" smtClean="0"/>
              <a:t>4</a:t>
            </a:r>
            <a:r>
              <a:rPr lang="en-US" altLang="zh-CN" sz="2400" i="1" dirty="0" smtClean="0"/>
              <a:t>×</a:t>
            </a:r>
            <a:r>
              <a:rPr lang="en-US" altLang="zh-CN" sz="2400" dirty="0" smtClean="0"/>
              <a:t>2</a:t>
            </a:r>
            <a:r>
              <a:rPr lang="en-US" altLang="zh-CN" sz="2400" i="1" dirty="0"/>
              <a:t>.</a:t>
            </a:r>
            <a:r>
              <a:rPr lang="en-US" altLang="zh-CN" sz="2400" dirty="0" smtClean="0"/>
              <a:t>5 </a:t>
            </a:r>
            <a:r>
              <a:rPr lang="en-US" altLang="zh-CN" sz="2400" dirty="0"/>
              <a:t>GHz CPU and 4 GB memory</a:t>
            </a:r>
            <a:r>
              <a:rPr lang="en-US" altLang="zh-CN" sz="2400" dirty="0" smtClean="0"/>
              <a:t>.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About 10,000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traces can be checked in 1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second in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this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condition, which is a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promising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result.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7921" y="5373216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In addition, the efficiency can be </a:t>
            </a:r>
            <a:r>
              <a:rPr lang="en-US" altLang="zh-CN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further improved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with various optimizations.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692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Future work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77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Motivation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1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179512" y="548680"/>
            <a:ext cx="8784976" cy="57606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Integrating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existing RV frameworks into our tracing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system</a:t>
            </a:r>
          </a:p>
          <a:p>
            <a:pPr>
              <a:spcBef>
                <a:spcPts val="3000"/>
              </a:spcBef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Highly </a:t>
            </a:r>
            <a:r>
              <a:rPr lang="en-US" altLang="zh-CN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efficient </a:t>
            </a:r>
            <a:r>
              <a:rPr lang="en-US" altLang="zh-CN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and scalable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monitoring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algorithms and </a:t>
            </a:r>
            <a:r>
              <a:rPr lang="en-US" altLang="zh-CN" dirty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effective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machine learning methods for properties.</a:t>
            </a:r>
          </a:p>
          <a:p>
            <a:pPr>
              <a:spcBef>
                <a:spcPts val="3000"/>
              </a:spcBef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Using RV to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monitor the 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performance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aspects</a:t>
            </a:r>
          </a:p>
          <a:p>
            <a:pPr>
              <a:spcBef>
                <a:spcPts val="3000"/>
              </a:spcBef>
            </a:pPr>
            <a:r>
              <a:rPr lang="en-US" altLang="zh-CN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More </a:t>
            </a:r>
            <a:r>
              <a:rPr lang="en-US" altLang="zh-CN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applications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on other real world cloud systems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20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395536" y="1196752"/>
            <a:ext cx="79208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altLang="zh-CN" dirty="0" smtClean="0">
                <a:latin typeface="华文新魏"/>
                <a:ea typeface="华文新魏"/>
                <a:cs typeface="华文新魏"/>
              </a:rPr>
              <a:t>Tracing Framework available at:</a:t>
            </a:r>
          </a:p>
          <a:p>
            <a:pPr marL="622300" indent="0">
              <a:buNone/>
            </a:pPr>
            <a:r>
              <a:rPr lang="en-US" altLang="zh-CN" dirty="0" smtClean="0">
                <a:hlinkClick r:id="rId3"/>
              </a:rPr>
              <a:t>http://mtracer.github.io/MTracer/</a:t>
            </a:r>
            <a:endParaRPr lang="en-US" altLang="zh-CN" dirty="0" smtClean="0"/>
          </a:p>
          <a:p>
            <a:pPr marL="0" indent="0" algn="just">
              <a:buNone/>
            </a:pPr>
            <a:r>
              <a:rPr lang="en-US" altLang="zh-CN" dirty="0">
                <a:latin typeface="华文新魏"/>
                <a:ea typeface="华文新魏"/>
                <a:cs typeface="华文新魏"/>
              </a:rPr>
              <a:t>Data set available at:</a:t>
            </a:r>
          </a:p>
          <a:p>
            <a:pPr marL="622300" indent="0">
              <a:buNone/>
            </a:pPr>
            <a:r>
              <a:rPr lang="en-US" altLang="zh-CN" dirty="0" smtClean="0">
                <a:hlinkClick r:id="rId3"/>
              </a:rPr>
              <a:t>http</a:t>
            </a:r>
            <a:r>
              <a:rPr lang="en-US" altLang="zh-CN" dirty="0">
                <a:hlinkClick r:id="rId3"/>
              </a:rPr>
              <a:t>://mtracer.github.io</a:t>
            </a:r>
            <a:r>
              <a:rPr lang="en-US" altLang="zh-CN" dirty="0" smtClean="0">
                <a:hlinkClick r:id="rId3"/>
              </a:rPr>
              <a:t>/</a:t>
            </a:r>
            <a:r>
              <a:rPr lang="en-US" altLang="zh-CN" dirty="0">
                <a:hlinkClick r:id="rId4"/>
              </a:rPr>
              <a:t>TraceBench</a:t>
            </a:r>
            <a:r>
              <a:rPr lang="en-US" altLang="zh-CN" dirty="0" smtClean="0">
                <a:hlinkClick r:id="rId3"/>
              </a:rPr>
              <a:t>/</a:t>
            </a:r>
            <a:endParaRPr lang="en-US" altLang="zh-CN" dirty="0"/>
          </a:p>
          <a:p>
            <a:pPr marL="0" indent="0" algn="just">
              <a:buFont typeface="Arial" pitchFamily="34" charset="0"/>
              <a:buNone/>
            </a:pPr>
            <a:r>
              <a:rPr lang="en-US" altLang="zh-CN" dirty="0" smtClean="0">
                <a:latin typeface="华文新魏"/>
                <a:ea typeface="华文新魏"/>
                <a:cs typeface="华文新魏"/>
              </a:rPr>
              <a:t>Online demonstration at:</a:t>
            </a:r>
          </a:p>
          <a:p>
            <a:pPr marL="622300" indent="0">
              <a:buNone/>
            </a:pPr>
            <a:r>
              <a:rPr lang="en-US" altLang="zh-CN" dirty="0" smtClean="0">
                <a:hlinkClick r:id="rId5"/>
              </a:rPr>
              <a:t>http://www.wsdream.net/mtracer-viz/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9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53752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latin typeface="华文新魏" pitchFamily="2" charset="-122"/>
                <a:ea typeface="华文新魏" pitchFamily="2" charset="-122"/>
              </a:rPr>
              <a:t>Framework and Data Set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66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" y="1988840"/>
            <a:ext cx="9144000" cy="2160296"/>
          </a:xfrm>
        </p:spPr>
        <p:txBody>
          <a:bodyPr>
            <a:noAutofit/>
          </a:bodyPr>
          <a:lstStyle/>
          <a:p>
            <a: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Thanks for Your </a:t>
            </a:r>
            <a:r>
              <a:rPr lang="en-US" altLang="zh-CN" sz="48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A</a:t>
            </a:r>
            <a: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ttention!</a:t>
            </a:r>
            <a:b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And</a:t>
            </a:r>
            <a:b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</a:br>
            <a:r>
              <a:rPr lang="en-US" altLang="zh-CN" sz="48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</a:rPr>
              <a:t>Any Questions?</a:t>
            </a:r>
            <a:endParaRPr lang="zh-CN" altLang="en-US" sz="4800" dirty="0">
              <a:solidFill>
                <a:srgbClr val="0070C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21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000" dirty="0" smtClean="0">
                <a:latin typeface="华文新魏" pitchFamily="2" charset="-122"/>
                <a:ea typeface="华文新魏" pitchFamily="2" charset="-122"/>
              </a:rPr>
              <a:t>Backup Slides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8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988840"/>
            <a:ext cx="6473825" cy="3529013"/>
          </a:xfrm>
          <a:noFill/>
        </p:spPr>
      </p:pic>
      <p:sp>
        <p:nvSpPr>
          <p:cNvPr id="2" name="矩形 1"/>
          <p:cNvSpPr/>
          <p:nvPr/>
        </p:nvSpPr>
        <p:spPr>
          <a:xfrm>
            <a:off x="868884" y="2780928"/>
            <a:ext cx="7560840" cy="28803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027862" y="5188782"/>
            <a:ext cx="140186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HDFS</a:t>
            </a:r>
            <a:endParaRPr lang="zh-CN" altLang="en-US" sz="2400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72540" y="332656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In the rest, the traces discussed are collected in HDFS, which is a </a:t>
            </a:r>
            <a:r>
              <a:rPr lang="en-US" altLang="zh-CN" sz="28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widely used cloud file storage system</a:t>
            </a:r>
            <a:r>
              <a:rPr lang="en-US" altLang="zh-CN" sz="28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.</a:t>
            </a:r>
            <a:endParaRPr lang="en-US" altLang="zh-CN" sz="28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82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52" y="1772816"/>
            <a:ext cx="2918272" cy="322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296824" y="908720"/>
            <a:ext cx="859565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Starts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with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getFileInfo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 to know if file exists.</a:t>
            </a:r>
          </a:p>
          <a:p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F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ollowed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by some </a:t>
            </a:r>
            <a:r>
              <a:rPr lang="en-US" altLang="zh-CN" sz="2400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other RPCs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, for related 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operations.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i="1" dirty="0" smtClean="0"/>
              <a:t>rpc</a:t>
            </a:r>
            <a:endParaRPr lang="zh-CN" altLang="en-US" i="1" dirty="0"/>
          </a:p>
        </p:txBody>
      </p:sp>
      <p:sp>
        <p:nvSpPr>
          <p:cNvPr id="7" name="矩形 6"/>
          <p:cNvSpPr/>
          <p:nvPr/>
        </p:nvSpPr>
        <p:spPr>
          <a:xfrm>
            <a:off x="2923852" y="2973500"/>
            <a:ext cx="1584176" cy="20216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530848" y="2973500"/>
            <a:ext cx="1336676" cy="20216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7164288" cy="625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296824" y="5949280"/>
            <a:ext cx="85956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A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failure occurs when a violation happens.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i="1" dirty="0" smtClean="0"/>
              <a:t>read</a:t>
            </a:r>
            <a:endParaRPr lang="zh-CN" altLang="en-US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9395"/>
            <a:ext cx="7704856" cy="57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-3224" y="3429000"/>
            <a:ext cx="637542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Consist of many data block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reading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operations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starting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with </a:t>
            </a:r>
            <a:r>
              <a:rPr lang="en-US" altLang="zh-CN" sz="2000" i="1" dirty="0" err="1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blockSeekTo</a:t>
            </a:r>
            <a:r>
              <a:rPr lang="en-US" altLang="zh-CN" sz="20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000" i="1" dirty="0" smtClean="0">
                <a:latin typeface="华文新魏" pitchFamily="2" charset="-122"/>
                <a:ea typeface="华文新魏" pitchFamily="2" charset="-122"/>
              </a:rPr>
              <a:t>B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), 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the last one should be correct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indicated by </a:t>
            </a:r>
            <a:r>
              <a:rPr lang="en-US" altLang="zh-CN" sz="2000" i="1" dirty="0" err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checksumOK</a:t>
            </a:r>
            <a:r>
              <a:rPr lang="en-US" altLang="zh-CN" sz="2000" i="1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(</a:t>
            </a:r>
            <a:r>
              <a:rPr lang="en-US" altLang="zh-CN" sz="2000" i="1" dirty="0" smtClean="0">
                <a:latin typeface="华文新魏" pitchFamily="2" charset="-122"/>
                <a:ea typeface="华文新魏" pitchFamily="2" charset="-122"/>
              </a:rPr>
              <a:t>K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).</a:t>
            </a:r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86760" y="1409031"/>
            <a:ext cx="3049736" cy="513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39160" y="1628799"/>
            <a:ext cx="855712" cy="72008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511628" y="1628799"/>
            <a:ext cx="855712" cy="72008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76188"/>
            <a:ext cx="5095404" cy="517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35496" y="6093296"/>
            <a:ext cx="859565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A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failure occurs when a violation happens.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40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4261"/>
            <a:ext cx="8784976" cy="181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i="1" dirty="0" smtClean="0"/>
              <a:t>write</a:t>
            </a:r>
            <a:endParaRPr lang="zh-CN" altLang="en-US" i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79512" y="3429000"/>
            <a:ext cx="878497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Similar with </a:t>
            </a:r>
            <a:r>
              <a:rPr lang="en-US" altLang="zh-CN" sz="2400" i="1" dirty="0" smtClean="0">
                <a:latin typeface="华文新魏" pitchFamily="2" charset="-122"/>
                <a:ea typeface="华文新魏" pitchFamily="2" charset="-122"/>
              </a:rPr>
              <a:t>read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  consists many data block </a:t>
            </a:r>
            <a:r>
              <a:rPr lang="en-US" altLang="zh-CN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writing operations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,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by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calling  </a:t>
            </a:r>
            <a:r>
              <a:rPr lang="en-US" altLang="zh-CN" sz="2000" i="1" dirty="0" err="1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createBlockOutputStream</a:t>
            </a:r>
            <a:r>
              <a:rPr lang="en-US" altLang="zh-CN" sz="20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(C) .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and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the last one should be correct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indicated </a:t>
            </a:r>
            <a:r>
              <a:rPr lang="en-US" altLang="zh-CN" sz="2000" dirty="0">
                <a:latin typeface="华文新魏" pitchFamily="2" charset="-122"/>
                <a:ea typeface="华文新魏" pitchFamily="2" charset="-122"/>
              </a:rPr>
              <a:t>by the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equality of </a:t>
            </a:r>
            <a:r>
              <a:rPr lang="en-US" altLang="zh-CN" sz="2000" i="1" dirty="0" err="1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receiveBlock</a:t>
            </a:r>
            <a:r>
              <a:rPr lang="en-US" altLang="zh-CN" sz="2000" dirty="0" smtClean="0">
                <a:solidFill>
                  <a:srgbClr val="7030A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(R) and </a:t>
            </a:r>
            <a:r>
              <a:rPr lang="en-US" altLang="zh-CN" sz="2000" i="1" dirty="0" err="1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wirteBlock</a:t>
            </a:r>
            <a:r>
              <a:rPr lang="en-US" altLang="zh-CN" sz="20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(W).</a:t>
            </a:r>
          </a:p>
          <a:p>
            <a:pPr lvl="1"/>
            <a:endParaRPr lang="en-US" altLang="zh-CN" sz="2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1074261"/>
            <a:ext cx="8784976" cy="19226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59632" y="1772817"/>
            <a:ext cx="691088" cy="5512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259632" y="2420889"/>
            <a:ext cx="2485650" cy="40999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152808" y="5805201"/>
            <a:ext cx="8595656" cy="8641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where </a:t>
            </a:r>
            <a:r>
              <a:rPr lang="en-US" altLang="zh-CN" sz="2400" dirty="0" err="1" smtClean="0">
                <a:latin typeface="华文新魏" pitchFamily="2" charset="-122"/>
                <a:ea typeface="华文新魏" pitchFamily="2" charset="-122"/>
              </a:rPr>
              <a:t>O</a:t>
            </a:r>
            <a:r>
              <a:rPr lang="en-US" altLang="zh-CN" sz="2400" baseline="30000" dirty="0" err="1" smtClean="0">
                <a:latin typeface="华文新魏" pitchFamily="2" charset="-122"/>
                <a:ea typeface="华文新魏" pitchFamily="2" charset="-122"/>
              </a:rPr>
              <a:t>a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is the abstract next operator in </a:t>
            </a:r>
            <a:r>
              <a:rPr lang="en-US" altLang="zh-CN" sz="2400" dirty="0" err="1" smtClean="0">
                <a:latin typeface="华文新魏" pitchFamily="2" charset="-122"/>
                <a:ea typeface="华文新魏" pitchFamily="2" charset="-122"/>
              </a:rPr>
              <a:t>CaRet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.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And a 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failure occurs when a violation happens.</a:t>
            </a:r>
          </a:p>
        </p:txBody>
      </p:sp>
      <p:sp>
        <p:nvSpPr>
          <p:cNvPr id="16" name="矩形 15"/>
          <p:cNvSpPr/>
          <p:nvPr/>
        </p:nvSpPr>
        <p:spPr>
          <a:xfrm>
            <a:off x="2195736" y="1843461"/>
            <a:ext cx="648072" cy="409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428136" y="1843461"/>
            <a:ext cx="604614" cy="409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38700" y="1837245"/>
            <a:ext cx="597396" cy="40999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86" y="5157192"/>
            <a:ext cx="7586427" cy="503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68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论文发表\3.rv 2014\ppt\rv2014-ppt-素材\cloud systems\amazon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81" y="2692343"/>
            <a:ext cx="1811582" cy="6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58" y="2641946"/>
            <a:ext cx="1379332" cy="15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6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论文发表\3.rv 2014\ppt\rv2014-ppt-素材\cloud systems\amazon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81" y="2692343"/>
            <a:ext cx="1811582" cy="6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2734"/>
            <a:ext cx="9148324" cy="6869433"/>
            <a:chOff x="0" y="2734"/>
            <a:chExt cx="9148324" cy="6869433"/>
          </a:xfrm>
        </p:grpSpPr>
        <p:pic>
          <p:nvPicPr>
            <p:cNvPr id="3126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527" y="2646642"/>
              <a:ext cx="894746" cy="709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5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222" y="873710"/>
              <a:ext cx="895668" cy="831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 descr="E:\论文发表\3.rv 2014\ppt\rv2014-ppt-素材\cloud systems\amazon-cloud-ba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7" y="2589042"/>
              <a:ext cx="914427" cy="839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E:\论文发表\3.rv 2014\ppt\rv2014-ppt-素材\cloud systems\amazon-cloud-driv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4"/>
              <a:ext cx="908580" cy="844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E:\论文发表\3.rv 2014\ppt\rv2014-ppt-素材\cloud systems\appleIcloud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483" y="4267971"/>
              <a:ext cx="814523" cy="857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E:\论文发表\3.rv 2014\ppt\rv2014-ppt-素材\cloud systems\appleIcloud2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2557" y="3623871"/>
              <a:ext cx="1805636" cy="54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E:\论文发表\3.rv 2014\ppt\rv2014-ppt-素材\cloud systems\box.net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5" y="1704888"/>
              <a:ext cx="1015043" cy="849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E:\论文发表\3.rv 2014\ppt\rv2014-ppt-素材\cloud systems\dropbox1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608" y="873709"/>
              <a:ext cx="2732925" cy="83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121181"/>
              <a:ext cx="2741750" cy="854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333" y="5121182"/>
              <a:ext cx="898224" cy="84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7" name="Picture 15" descr="E:\论文发表\3.rv 2014\ppt\rv2014-ppt-素材\cloud systems\fabasoft1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608" y="4267971"/>
              <a:ext cx="899307" cy="85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608" y="5967446"/>
              <a:ext cx="2263319" cy="904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 descr="E:\论文发表\3.rv 2014\ppt\rv2014-ppt-素材\cloud systems\fabasoft3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208" y="1922008"/>
              <a:ext cx="1828827" cy="439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2" name="Picture 20" descr="E:\论文发表\3.rv 2014\ppt\rv2014-ppt-素材\cloud systems\googlecloud2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8927" y="5977854"/>
              <a:ext cx="1366176" cy="877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3" name="Picture 21" descr="E:\论文发表\3.rv 2014\ppt\rv2014-ppt-素材\cloud systems\googledrive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955" y="5215270"/>
              <a:ext cx="894251" cy="69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E:\论文发表\3.rv 2014\ppt\rv2014-ppt-素材\cloud systems\googledrive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" y="971653"/>
              <a:ext cx="1824450" cy="612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E:\论文发表\3.rv 2014\ppt\rv2014-ppt-素材\cloud systems\googledrive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764" y="6093296"/>
              <a:ext cx="1791112" cy="68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 descr="E:\论文发表\3.rv 2014\ppt\rv2014-ppt-素材\cloud systems\iDrive Sync1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016" y="2573782"/>
              <a:ext cx="1547724" cy="845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E:\论文发表\3.rv 2014\ppt\rv2014-ppt-素材\cloud systems\iDrive Sync2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513" y="1713145"/>
              <a:ext cx="915695" cy="850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E:\论文发表\3.rv 2014\ppt\rv2014-ppt-素材\cloud systems\iDrive Sync3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328" y="3713"/>
              <a:ext cx="1545760" cy="85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9" name="Picture 27" descr="E:\论文发表\3.rv 2014\ppt\rv2014-ppt-素材\cloud systems\memopal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01" y="4480125"/>
              <a:ext cx="1816789" cy="530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1" name="Picture 29" descr="E:\论文发表\3.rv 2014\ppt\rv2014-ppt-素材\cloud systems\memopal2.jp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700808"/>
              <a:ext cx="798199" cy="882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3" name="Picture 31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115" y="3714"/>
              <a:ext cx="2627785" cy="850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4" name="Picture 32" descr="E:\论文发表\3.rv 2014\ppt\rv2014-ppt-素材\cloud systems\microsoft-skydrive1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519" y="5170329"/>
              <a:ext cx="2742433" cy="75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5" name="Picture 33" descr="E:\论文发表\3.rv 2014\ppt\rv2014-ppt-素材\cloud systems\microsoft-skydrive2.jp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338" y="3713"/>
              <a:ext cx="892697" cy="850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07" name="Picture 35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580" y="3713"/>
              <a:ext cx="2758279" cy="8430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08" name="Picture 36" descr="E:\论文发表\3.rv 2014\ppt\rv2014-ppt-素材\cloud systems\mimedia1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1" y="3614986"/>
              <a:ext cx="1780764" cy="465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0" name="Picture 38" descr="E:\论文发表\3.rv 2014\ppt\rv2014-ppt-素材\cloud systems\Mozy1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008" y="4267971"/>
              <a:ext cx="883743" cy="853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2" name="Picture 40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608" y="3637565"/>
              <a:ext cx="1825635" cy="514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74" y="2814767"/>
              <a:ext cx="1816828" cy="447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15" name="Picture 43" descr="E:\论文发表\3.rv 2014\ppt\rv2014-ppt-素材\cloud systems\nephoscale2.jp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8" y="6003445"/>
              <a:ext cx="880225" cy="854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7" name="Picture 45" descr="E:\论文发表\3.rv 2014\ppt\rv2014-ppt-素材\cloud systems\nortonzone2.jpg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4223" y="1713146"/>
              <a:ext cx="1816668" cy="85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6" descr="E:\论文发表\3.rv 2014\ppt\rv2014-ppt-素材\cloud systems\SugarSync1.jpg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520" y="4376215"/>
              <a:ext cx="1837118" cy="63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1" name="Picture 49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256" y="5308433"/>
              <a:ext cx="1804553" cy="504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2" name="Picture 50" descr="E:\论文发表\3.rv 2014\ppt\rv2014-ppt-素材\cloud systems\symform2.jp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83736"/>
              <a:ext cx="1818647" cy="397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7" name="Picture 55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338832"/>
              <a:ext cx="1831163" cy="28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8" name="Picture 5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58" y="943078"/>
              <a:ext cx="1837501" cy="333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6" name="Picture 3" descr="E:\博士论文\开题报告\图\素材\ali.jpg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513" y="1018828"/>
              <a:ext cx="1817439" cy="57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7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526" y="1700808"/>
              <a:ext cx="885696" cy="863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29" name="Picture 57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291" y="1704890"/>
              <a:ext cx="1689568" cy="859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44" descr="E:\论文发表\3.rv 2014\ppt\rv2014-ppt-素材\cloud systems\nortonzone1.jpg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6487182"/>
              <a:ext cx="1674624" cy="355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52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6859" y="5998255"/>
              <a:ext cx="1826092" cy="397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5" descr="E:\博士论文\开题报告\图\素材\腾讯.jpg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751" y="5977855"/>
              <a:ext cx="927929" cy="894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 descr="E:\博士论文\开题报告\图\素材\shengda.jpg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172" y="3560633"/>
              <a:ext cx="1838686" cy="60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9" name="Picture 47" descr="E:\论文发表\3.rv 2014\ppt\rv2014-ppt-素材\cloud systems\SugarSync2.jpg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5513" y="4266975"/>
              <a:ext cx="922811" cy="85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22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58" y="2641946"/>
            <a:ext cx="1379332" cy="15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41" y="2794987"/>
            <a:ext cx="899965" cy="12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组合 25"/>
          <p:cNvGrpSpPr/>
          <p:nvPr/>
        </p:nvGrpSpPr>
        <p:grpSpPr>
          <a:xfrm>
            <a:off x="167805" y="188640"/>
            <a:ext cx="8778019" cy="6542309"/>
            <a:chOff x="167805" y="188640"/>
            <a:chExt cx="8778019" cy="6542309"/>
          </a:xfrm>
        </p:grpSpPr>
        <p:grpSp>
          <p:nvGrpSpPr>
            <p:cNvPr id="6" name="组合 5"/>
            <p:cNvGrpSpPr/>
            <p:nvPr/>
          </p:nvGrpSpPr>
          <p:grpSpPr>
            <a:xfrm>
              <a:off x="179512" y="2492896"/>
              <a:ext cx="3600400" cy="2016224"/>
              <a:chOff x="323528" y="2348880"/>
              <a:chExt cx="3600400" cy="201622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359532" y="2492896"/>
                <a:ext cx="3528392" cy="1728192"/>
                <a:chOff x="5183691" y="1628909"/>
                <a:chExt cx="3528392" cy="1755940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5291703" y="1628909"/>
                  <a:ext cx="3384376" cy="520710"/>
                  <a:chOff x="5364088" y="1250217"/>
                  <a:chExt cx="3384376" cy="520710"/>
                </a:xfrm>
              </p:grpSpPr>
              <p:pic>
                <p:nvPicPr>
                  <p:cNvPr id="11" name="Picture 9" descr="E:\博士论文\开题报告\图\素材\300000931099127953039981706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64088" y="1250217"/>
                    <a:ext cx="454270" cy="45427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92322" y="1356296"/>
                    <a:ext cx="912557" cy="3600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3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5867" y="1328469"/>
                    <a:ext cx="452437" cy="39052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4" name="Picture 12" descr="E:\博士论文\开题报告\图\素材\5108624a3160c.jp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31588" y="1256453"/>
                    <a:ext cx="884828" cy="51447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" name="Text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00668" y="1276334"/>
                    <a:ext cx="347796" cy="369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Calibri" pitchFamily="34" charset="0"/>
                        <a:ea typeface="宋体" pitchFamily="2" charset="-122"/>
                      </a:defRPr>
                    </a:lvl9pPr>
                  </a:lstStyle>
                  <a:p>
                    <a:r>
                      <a:rPr kumimoji="0" lang="en-US" altLang="zh-CN" sz="1800" b="1" dirty="0"/>
                      <a:t>…</a:t>
                    </a:r>
                    <a:endParaRPr kumimoji="0" lang="zh-CN" altLang="en-US" sz="1800" b="1" dirty="0"/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5183691" y="2196519"/>
                  <a:ext cx="3528392" cy="1188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August, 2013</a:t>
                  </a:r>
                </a:p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meltdowns</a:t>
                  </a:r>
                </a:p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Amazon: </a:t>
                  </a:r>
                  <a:r>
                    <a:rPr lang="en-US" altLang="zh-CN" sz="1400" dirty="0" smtClean="0">
                      <a:solidFill>
                        <a:srgbClr val="FF0000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$7,000,000</a:t>
                  </a:r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/100min</a:t>
                  </a:r>
                </a:p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Google:   </a:t>
                  </a:r>
                  <a:r>
                    <a:rPr lang="en-US" altLang="zh-CN" sz="1400" dirty="0" smtClean="0">
                      <a:solidFill>
                        <a:srgbClr val="FF0000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$550,000</a:t>
                  </a:r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/5min </a:t>
                  </a:r>
                  <a:endParaRPr lang="en-US" altLang="zh-CN" sz="1400" dirty="0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  <a:p>
                  <a:pPr algn="ctr"/>
                  <a:r>
                    <a:rPr lang="en-US" altLang="zh-CN" sz="1400" dirty="0" smtClean="0"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......</a:t>
                  </a:r>
                </a:p>
              </p:txBody>
            </p:sp>
          </p:grpSp>
          <p:sp>
            <p:nvSpPr>
              <p:cNvPr id="5" name="矩形 4"/>
              <p:cNvSpPr/>
              <p:nvPr/>
            </p:nvSpPr>
            <p:spPr>
              <a:xfrm>
                <a:off x="323528" y="2348880"/>
                <a:ext cx="3600400" cy="201622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480845" y="2493803"/>
              <a:ext cx="3411634" cy="916260"/>
              <a:chOff x="4617223" y="640532"/>
              <a:chExt cx="3411634" cy="91626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17223" y="640532"/>
                <a:ext cx="3411634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March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13-14,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Malfunction in Windows Azure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22 hours</a:t>
                </a:r>
              </a:p>
            </p:txBody>
          </p:sp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23" y="665853"/>
                <a:ext cx="452437" cy="384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5480846" y="3592860"/>
              <a:ext cx="3411634" cy="916260"/>
              <a:chOff x="5046640" y="1926014"/>
              <a:chExt cx="3642106" cy="91626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046640" y="1926014"/>
                <a:ext cx="3642106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February 24, 2009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Gmail and Google Apps Engine outage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2.5 hours</a:t>
                </a:r>
              </a:p>
            </p:txBody>
          </p:sp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1885" y="1963721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2267744" y="1268760"/>
              <a:ext cx="4110295" cy="1080120"/>
              <a:chOff x="5046640" y="1881846"/>
              <a:chExt cx="4387965" cy="108012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046640" y="1881846"/>
                <a:ext cx="4387965" cy="108012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January 31, 2009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Google search outage due to programming error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 min</a:t>
                </a:r>
              </a:p>
            </p:txBody>
          </p:sp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936" y="1926014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179512" y="188640"/>
              <a:ext cx="4887694" cy="916260"/>
              <a:chOff x="5046640" y="1926014"/>
              <a:chExt cx="5217880" cy="91626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046640" y="1926014"/>
                <a:ext cx="5217880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June 17,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Google </a:t>
                </a:r>
                <a:r>
                  <a:rPr lang="en-US" altLang="zh-CN" sz="1400" dirty="0" err="1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AppEngine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partial outage due to programming error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5 hours</a:t>
                </a:r>
              </a:p>
            </p:txBody>
          </p:sp>
          <p:pic>
            <p:nvPicPr>
              <p:cNvPr id="3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936" y="2459347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179512" y="5794845"/>
              <a:ext cx="5372383" cy="936104"/>
              <a:chOff x="719895" y="4797152"/>
              <a:chExt cx="5372383" cy="936104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11" y="4841320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>
                <a:off x="719895" y="4797152"/>
                <a:ext cx="5372383" cy="93610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February 15,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S3 outage: the authentication service overload leading to unavailability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 hours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79511" y="4674282"/>
              <a:ext cx="5067175" cy="914958"/>
              <a:chOff x="719895" y="4797152"/>
              <a:chExt cx="5067175" cy="914958"/>
            </a:xfrm>
          </p:grpSpPr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11" y="4841320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719895" y="4797152"/>
                <a:ext cx="5067175" cy="91495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July 20,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S3 outage: single bit error leading to gossip protocol blowup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&gt;6 hours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48064" y="188640"/>
              <a:ext cx="3744416" cy="916260"/>
              <a:chOff x="5003457" y="4437112"/>
              <a:chExt cx="3744416" cy="91626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003457" y="4437112"/>
                <a:ext cx="3744416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August 11,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Gmail site unavailable due to outage in contacts system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1.5 hours</a:t>
                </a:r>
              </a:p>
            </p:txBody>
          </p: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080" y="5006685"/>
                <a:ext cx="757532" cy="282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8" name="组合 47"/>
            <p:cNvGrpSpPr/>
            <p:nvPr/>
          </p:nvGrpSpPr>
          <p:grpSpPr>
            <a:xfrm>
              <a:off x="5480844" y="4674282"/>
              <a:ext cx="3464979" cy="914958"/>
              <a:chOff x="855316" y="4879733"/>
              <a:chExt cx="3464979" cy="914958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584" y="4930595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矩形 49"/>
              <p:cNvSpPr/>
              <p:nvPr/>
            </p:nvSpPr>
            <p:spPr>
              <a:xfrm>
                <a:off x="855316" y="4879733"/>
                <a:ext cx="3464979" cy="91495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June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29, 2010</a:t>
                </a:r>
              </a:p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intermittent performance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problems</a:t>
                </a: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 hours</a:t>
                </a:r>
              </a:p>
            </p:txBody>
          </p:sp>
        </p:grpSp>
        <p:pic>
          <p:nvPicPr>
            <p:cNvPr id="51" name="Picture 2" descr="E:\博士论文\开题报告\图\素材\5223ea7dd7095_middl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370" y="1256437"/>
              <a:ext cx="2280470" cy="1080120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51" b="31654"/>
            <a:stretch/>
          </p:blipFill>
          <p:spPr>
            <a:xfrm>
              <a:off x="167805" y="1256436"/>
              <a:ext cx="1873720" cy="1080121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</p:spPr>
        </p:pic>
        <p:pic>
          <p:nvPicPr>
            <p:cNvPr id="53" name="Picture 4" descr="E:\博士论文\开题报告\图\素材\431390900_df8e061286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863" y="5794845"/>
              <a:ext cx="3187961" cy="936104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41" y="2794987"/>
            <a:ext cx="899965" cy="12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79512" y="2492896"/>
            <a:ext cx="3600400" cy="2016224"/>
            <a:chOff x="323528" y="2348880"/>
            <a:chExt cx="3600400" cy="2016224"/>
          </a:xfrm>
        </p:grpSpPr>
        <p:grpSp>
          <p:nvGrpSpPr>
            <p:cNvPr id="8" name="组合 7"/>
            <p:cNvGrpSpPr/>
            <p:nvPr/>
          </p:nvGrpSpPr>
          <p:grpSpPr>
            <a:xfrm>
              <a:off x="359532" y="2492896"/>
              <a:ext cx="3528392" cy="1728192"/>
              <a:chOff x="5183691" y="1628909"/>
              <a:chExt cx="3528392" cy="175594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291703" y="1628909"/>
                <a:ext cx="3384376" cy="520710"/>
                <a:chOff x="5364088" y="1250217"/>
                <a:chExt cx="3384376" cy="520710"/>
              </a:xfrm>
            </p:grpSpPr>
            <p:pic>
              <p:nvPicPr>
                <p:cNvPr id="11" name="Picture 9" descr="E:\博士论文\开题报告\图\素材\300000931099127953039981706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64088" y="1250217"/>
                  <a:ext cx="454270" cy="454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92322" y="1356296"/>
                  <a:ext cx="912557" cy="360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11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5867" y="1328469"/>
                  <a:ext cx="452437" cy="3905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2" descr="E:\博士论文\开题报告\图\素材\5108624a3160c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1588" y="1256453"/>
                  <a:ext cx="884828" cy="5144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8400668" y="1276334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5183691" y="2196519"/>
                <a:ext cx="3528392" cy="1188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August, 2013</a:t>
                </a: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meltdowns</a:t>
                </a: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Amazon: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$7,000,000</a:t>
                </a:r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/100min</a:t>
                </a: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Google:  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$550,000</a:t>
                </a:r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/5min </a:t>
                </a:r>
                <a:endPara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  <a:p>
                <a:pPr algn="ctr"/>
                <a:r>
                  <a:rPr lang="en-US" altLang="zh-CN" sz="1400" dirty="0" smtClean="0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......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323528" y="2348880"/>
              <a:ext cx="3600400" cy="201622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7805" y="188640"/>
            <a:ext cx="8778019" cy="6542309"/>
            <a:chOff x="167805" y="188640"/>
            <a:chExt cx="8778019" cy="6542309"/>
          </a:xfrm>
        </p:grpSpPr>
        <p:grpSp>
          <p:nvGrpSpPr>
            <p:cNvPr id="16" name="组合 15"/>
            <p:cNvGrpSpPr/>
            <p:nvPr/>
          </p:nvGrpSpPr>
          <p:grpSpPr>
            <a:xfrm>
              <a:off x="5480845" y="2493803"/>
              <a:ext cx="3411634" cy="916260"/>
              <a:chOff x="4617223" y="640532"/>
              <a:chExt cx="3411634" cy="91626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617223" y="640532"/>
                <a:ext cx="3411634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March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13-14,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Malfunction in Windows Azure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22 hours</a:t>
                </a:r>
              </a:p>
            </p:txBody>
          </p:sp>
          <p:pic>
            <p:nvPicPr>
              <p:cNvPr id="20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8023" y="665853"/>
                <a:ext cx="452437" cy="384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5480846" y="3592860"/>
              <a:ext cx="3411634" cy="916260"/>
              <a:chOff x="5046640" y="1926014"/>
              <a:chExt cx="3642106" cy="91626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046640" y="1926014"/>
                <a:ext cx="3642106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February 24, 2009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Gmail and Google Apps Engine outage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2.5 hours</a:t>
                </a:r>
              </a:p>
            </p:txBody>
          </p:sp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1885" y="1963721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2267744" y="1268760"/>
              <a:ext cx="4110295" cy="1080120"/>
              <a:chOff x="5046640" y="1881846"/>
              <a:chExt cx="4387965" cy="108012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046640" y="1881846"/>
                <a:ext cx="4387965" cy="108012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January 31, 2009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Google search outage due to programming error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 min</a:t>
                </a:r>
              </a:p>
            </p:txBody>
          </p:sp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936" y="1926014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3" name="组合 32"/>
            <p:cNvGrpSpPr/>
            <p:nvPr/>
          </p:nvGrpSpPr>
          <p:grpSpPr>
            <a:xfrm>
              <a:off x="179512" y="188640"/>
              <a:ext cx="4887694" cy="916260"/>
              <a:chOff x="5046640" y="1926014"/>
              <a:chExt cx="5217880" cy="91626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046640" y="1926014"/>
                <a:ext cx="5217880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June 17,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Google </a:t>
                </a:r>
                <a:r>
                  <a:rPr lang="en-US" altLang="zh-CN" sz="1400" dirty="0" err="1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AppEngine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partial outage due to programming error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5 hours</a:t>
                </a:r>
              </a:p>
            </p:txBody>
          </p:sp>
          <p:pic>
            <p:nvPicPr>
              <p:cNvPr id="35" name="Picture 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95936" y="2459347"/>
                <a:ext cx="912557" cy="354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179512" y="5794845"/>
              <a:ext cx="5372383" cy="936104"/>
              <a:chOff x="719895" y="4797152"/>
              <a:chExt cx="5372383" cy="936104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11" y="4841320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>
                <a:off x="719895" y="4797152"/>
                <a:ext cx="5372383" cy="936104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February 15,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S3 outage: the authentication service overload leading to unavailability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 hours</a:t>
                </a: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179511" y="4674282"/>
              <a:ext cx="5067175" cy="914958"/>
              <a:chOff x="719895" y="4797152"/>
              <a:chExt cx="5067175" cy="914958"/>
            </a:xfrm>
          </p:grpSpPr>
          <p:pic>
            <p:nvPicPr>
              <p:cNvPr id="44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811" y="4841320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719895" y="4797152"/>
                <a:ext cx="5067175" cy="91495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July 20,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S3 outage: single bit error leading to gossip protocol blowup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&gt;6 hours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48064" y="188640"/>
              <a:ext cx="3744416" cy="916260"/>
              <a:chOff x="5003457" y="4437112"/>
              <a:chExt cx="3744416" cy="91626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003457" y="4437112"/>
                <a:ext cx="3744416" cy="916260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August 11, 2008</a:t>
                </a:r>
              </a:p>
              <a:p>
                <a:pPr algn="ctr"/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Gmail site unavailable due to outage in contacts system</a:t>
                </a:r>
                <a:endParaRPr lang="en-US" altLang="zh-CN" dirty="0" smtClean="0">
                  <a:solidFill>
                    <a:sysClr val="windowText" lastClr="000000"/>
                  </a:solidFill>
                </a:endParaRP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1.5 hours</a:t>
                </a:r>
              </a:p>
            </p:txBody>
          </p: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2080" y="5006685"/>
                <a:ext cx="757532" cy="282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8" name="组合 47"/>
            <p:cNvGrpSpPr/>
            <p:nvPr/>
          </p:nvGrpSpPr>
          <p:grpSpPr>
            <a:xfrm>
              <a:off x="5480844" y="4674282"/>
              <a:ext cx="3464979" cy="914958"/>
              <a:chOff x="855316" y="4879733"/>
              <a:chExt cx="3464979" cy="914958"/>
            </a:xfrm>
          </p:grpSpPr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4584" y="4930595"/>
                <a:ext cx="833812" cy="33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矩形 49"/>
              <p:cNvSpPr/>
              <p:nvPr/>
            </p:nvSpPr>
            <p:spPr>
              <a:xfrm>
                <a:off x="855316" y="4879733"/>
                <a:ext cx="3464979" cy="914958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June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29, 2010</a:t>
                </a:r>
              </a:p>
              <a:p>
                <a:pPr algn="ctr"/>
                <a:r>
                  <a:rPr lang="en-US" altLang="zh-CN" sz="1400" dirty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intermittent performance </a:t>
                </a:r>
                <a:r>
                  <a:rPr lang="en-US" altLang="zh-CN" sz="1400" dirty="0" smtClean="0">
                    <a:solidFill>
                      <a:schemeClr val="tx1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problems</a:t>
                </a:r>
              </a:p>
              <a:p>
                <a:pPr algn="ctr"/>
                <a:r>
                  <a:rPr lang="en-US" altLang="zh-CN" sz="1400" dirty="0" smtClean="0">
                    <a:solidFill>
                      <a:sysClr val="windowText" lastClr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last </a:t>
                </a:r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3 hours</a:t>
                </a:r>
              </a:p>
            </p:txBody>
          </p:sp>
        </p:grpSp>
        <p:pic>
          <p:nvPicPr>
            <p:cNvPr id="51" name="Picture 2" descr="E:\博士论文\开题报告\图\素材\5223ea7dd7095_middl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370" y="1256437"/>
              <a:ext cx="2280470" cy="1080120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51" b="31654"/>
            <a:stretch/>
          </p:blipFill>
          <p:spPr>
            <a:xfrm>
              <a:off x="167805" y="1256436"/>
              <a:ext cx="1873720" cy="1080121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</p:spPr>
        </p:pic>
        <p:pic>
          <p:nvPicPr>
            <p:cNvPr id="53" name="Picture 4" descr="E:\博士论文\开题报告\图\素材\431390900_df8e061286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863" y="5794845"/>
              <a:ext cx="3187961" cy="936104"/>
            </a:xfrm>
            <a:prstGeom prst="rect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55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187624" y="737362"/>
            <a:ext cx="7275822" cy="1346120"/>
            <a:chOff x="896578" y="1573838"/>
            <a:chExt cx="7275822" cy="134612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578" y="1752990"/>
              <a:ext cx="859469" cy="116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882" y="1573838"/>
              <a:ext cx="732661" cy="1346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761" y="1670572"/>
              <a:ext cx="907421" cy="1249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1709488" y="2093007"/>
              <a:ext cx="9396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Detection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872389" y="2093008"/>
              <a:ext cx="9156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Diagnosis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200181" y="2093006"/>
              <a:ext cx="6514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Fixing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08198" y="2113111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…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2434" y="2348880"/>
            <a:ext cx="8496944" cy="3744416"/>
            <a:chOff x="323528" y="4492074"/>
            <a:chExt cx="8496944" cy="3744416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333" y="5969789"/>
              <a:ext cx="3539690" cy="1986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3" y="4636089"/>
              <a:ext cx="1090408" cy="1080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074" y="6195730"/>
              <a:ext cx="3354286" cy="1680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345" y="4708098"/>
              <a:ext cx="5639197" cy="122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323528" y="4492074"/>
              <a:ext cx="8496944" cy="37444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3337556"/>
            <a:ext cx="8136904" cy="17543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User request trace</a:t>
            </a:r>
            <a:r>
              <a:rPr lang="en-US" altLang="zh-CN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-oriented monitoring </a:t>
            </a:r>
            <a:r>
              <a:rPr lang="en-US" altLang="zh-C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is an important method </a:t>
            </a:r>
            <a:r>
              <a:rPr lang="en-US" altLang="zh-C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to improve system reliability at </a:t>
            </a:r>
            <a:r>
              <a:rPr lang="en-US" altLang="zh-C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runtime.</a:t>
            </a:r>
            <a:endParaRPr lang="zh-CN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52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E:\博士论文\开题报告\图\素材\分布式系统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63" y="2132856"/>
            <a:ext cx="2688925" cy="19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96824" y="404664"/>
            <a:ext cx="8496944" cy="10801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Currently, many trace-oriented monitoring frameworks exist, such as Dapper, </a:t>
            </a:r>
            <a:r>
              <a:rPr lang="en-US" altLang="zh-CN" sz="2400" b="1" dirty="0" err="1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Zipkin</a:t>
            </a: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X-ray, P-Tracer,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MTracer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…</a:t>
            </a:r>
            <a:endParaRPr lang="zh-CN" altLang="en-US" sz="24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96824" y="1484784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However, two aspects need further investigations: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1. </a:t>
            </a:r>
            <a:r>
              <a:rPr lang="en-US" altLang="zh-CN" sz="2000" i="1" dirty="0" smtClean="0"/>
              <a:t>The method for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specifying</a:t>
            </a:r>
            <a:r>
              <a:rPr lang="en-US" altLang="zh-CN" sz="2000" i="1" dirty="0" smtClean="0"/>
              <a:t> monitoring requirements.</a:t>
            </a:r>
            <a:endParaRPr lang="zh-CN" altLang="en-US" sz="20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2881" y="2276872"/>
            <a:ext cx="1639915" cy="1862933"/>
            <a:chOff x="395536" y="3078235"/>
            <a:chExt cx="1639915" cy="186293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93" y="3078235"/>
              <a:ext cx="1152525" cy="115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395536" y="4294837"/>
              <a:ext cx="16399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Developers</a:t>
              </a:r>
              <a:r>
                <a:rPr lang="zh-CN" altLang="en-US" dirty="0" smtClean="0">
                  <a:latin typeface="华文新魏" pitchFamily="2" charset="-122"/>
                  <a:ea typeface="华文新魏" pitchFamily="2" charset="-122"/>
                </a:rPr>
                <a:t> </a:t>
              </a:r>
              <a:r>
                <a:rPr lang="en-US" altLang="zh-CN" dirty="0">
                  <a:latin typeface="华文新魏" pitchFamily="2" charset="-122"/>
                  <a:ea typeface="华文新魏" pitchFamily="2" charset="-122"/>
                </a:rPr>
                <a:t>or</a:t>
              </a:r>
            </a:p>
            <a:p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Administrators</a:t>
              </a:r>
              <a:endParaRPr lang="en-US" altLang="zh-CN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589874" y="2802414"/>
            <a:ext cx="3134254" cy="698594"/>
            <a:chOff x="2396445" y="2802414"/>
            <a:chExt cx="2334885" cy="698594"/>
          </a:xfrm>
        </p:grpSpPr>
        <p:sp>
          <p:nvSpPr>
            <p:cNvPr id="4" name="右箭头 3"/>
            <p:cNvSpPr/>
            <p:nvPr/>
          </p:nvSpPr>
          <p:spPr>
            <a:xfrm>
              <a:off x="2699792" y="3068960"/>
              <a:ext cx="1728192" cy="432048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396445" y="2802414"/>
              <a:ext cx="23348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/>
                <a:t>M</a:t>
              </a:r>
              <a:r>
                <a:rPr lang="en-US" altLang="zh-CN" sz="1600" dirty="0" smtClean="0"/>
                <a:t>onitoring Requirements</a:t>
              </a:r>
              <a:endParaRPr lang="en-US" altLang="zh-CN" sz="1600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43" name="笑脸 42"/>
          <p:cNvSpPr/>
          <p:nvPr/>
        </p:nvSpPr>
        <p:spPr>
          <a:xfrm>
            <a:off x="3889443" y="3056384"/>
            <a:ext cx="457200" cy="4572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6505" y="4283821"/>
            <a:ext cx="3880042" cy="2313531"/>
            <a:chOff x="712896" y="4283821"/>
            <a:chExt cx="3880042" cy="231353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96" y="4283821"/>
              <a:ext cx="3880042" cy="231353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5576" y="6093296"/>
              <a:ext cx="575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Pip</a:t>
              </a:r>
              <a:endParaRPr lang="zh-CN" altLang="en-US" sz="2400" dirty="0"/>
            </a:p>
          </p:txBody>
        </p:sp>
        <p:sp>
          <p:nvSpPr>
            <p:cNvPr id="8" name="椭圆 7"/>
            <p:cNvSpPr/>
            <p:nvPr/>
          </p:nvSpPr>
          <p:spPr>
            <a:xfrm>
              <a:off x="2440335" y="5307558"/>
              <a:ext cx="864096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70064" y="4262935"/>
            <a:ext cx="3734384" cy="2334417"/>
            <a:chOff x="5076455" y="4262935"/>
            <a:chExt cx="3734384" cy="2334417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455" y="4262935"/>
              <a:ext cx="3734384" cy="23344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148329" y="6093295"/>
              <a:ext cx="16387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err="1" smtClean="0"/>
                <a:t>IRONModel</a:t>
              </a:r>
              <a:endParaRPr lang="zh-CN" altLang="en-US" sz="24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138623" y="5050754"/>
              <a:ext cx="887172" cy="34495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9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96824" y="404664"/>
            <a:ext cx="8496944" cy="10801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Currently, many trace-oriented monitoring frameworks exist, such as Dapper, </a:t>
            </a:r>
            <a:r>
              <a:rPr lang="en-US" altLang="zh-CN" sz="2400" b="1" dirty="0" err="1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Zipkin</a:t>
            </a:r>
            <a:r>
              <a:rPr lang="en-US" altLang="zh-CN" sz="2400" b="1" dirty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X-ray, P-Tracer, </a:t>
            </a:r>
            <a:r>
              <a:rPr lang="en-US" altLang="zh-CN" sz="2400" b="1" dirty="0" err="1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MTracer</a:t>
            </a:r>
            <a:r>
              <a:rPr lang="en-US" altLang="zh-CN" sz="2400" b="1" dirty="0" smtClean="0">
                <a:solidFill>
                  <a:srgbClr val="0070C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…</a:t>
            </a:r>
            <a:endParaRPr lang="zh-CN" altLang="en-US" sz="24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96824" y="1484784"/>
            <a:ext cx="84969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However, two aspects need further investigations:</a:t>
            </a:r>
          </a:p>
          <a:p>
            <a:pPr lvl="1"/>
            <a:r>
              <a:rPr lang="en-US" altLang="zh-CN" sz="20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1. </a:t>
            </a:r>
            <a:r>
              <a:rPr lang="en-US" altLang="zh-CN" sz="2000" i="1" dirty="0" smtClean="0"/>
              <a:t>The method for </a:t>
            </a:r>
            <a:r>
              <a:rPr lang="en-US" altLang="zh-CN" sz="2000" i="1" dirty="0" smtClean="0">
                <a:solidFill>
                  <a:srgbClr val="FF0000"/>
                </a:solidFill>
              </a:rPr>
              <a:t>specifying</a:t>
            </a:r>
            <a:r>
              <a:rPr lang="en-US" altLang="zh-CN" sz="2000" i="1" dirty="0" smtClean="0"/>
              <a:t> monitoring requirements.</a:t>
            </a:r>
          </a:p>
          <a:p>
            <a:pPr lvl="1"/>
            <a:r>
              <a:rPr lang="en-US" altLang="zh-CN" sz="2000" i="1" dirty="0"/>
              <a:t>2. The </a:t>
            </a:r>
            <a:r>
              <a:rPr lang="en-US" altLang="zh-CN" sz="2000" i="1" dirty="0">
                <a:solidFill>
                  <a:srgbClr val="FF0000"/>
                </a:solidFill>
              </a:rPr>
              <a:t>efficiency</a:t>
            </a:r>
            <a:r>
              <a:rPr lang="en-US" altLang="zh-CN" sz="2000" i="1" dirty="0"/>
              <a:t> of monitoring</a:t>
            </a:r>
            <a:r>
              <a:rPr lang="en-US" altLang="zh-CN" sz="2000" i="1" dirty="0" smtClean="0"/>
              <a:t>.</a:t>
            </a:r>
            <a:endParaRPr lang="zh-CN" altLang="en-US" sz="2000" dirty="0" smtClean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79512" y="2636912"/>
            <a:ext cx="5476770" cy="1771883"/>
            <a:chOff x="179512" y="2636912"/>
            <a:chExt cx="5476770" cy="1771883"/>
          </a:xfrm>
        </p:grpSpPr>
        <p:sp>
          <p:nvSpPr>
            <p:cNvPr id="31" name="矩形 30"/>
            <p:cNvSpPr/>
            <p:nvPr/>
          </p:nvSpPr>
          <p:spPr>
            <a:xfrm>
              <a:off x="4860032" y="2895327"/>
              <a:ext cx="3259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altLang="zh-CN" sz="2400" dirty="0"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234785" y="2636912"/>
              <a:ext cx="89705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 sec</a:t>
              </a:r>
              <a:endParaRPr lang="en-US" altLang="zh-CN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</p:txBody>
        </p:sp>
        <p:sp>
          <p:nvSpPr>
            <p:cNvPr id="8" name="线形标注 1 7"/>
            <p:cNvSpPr/>
            <p:nvPr/>
          </p:nvSpPr>
          <p:spPr>
            <a:xfrm>
              <a:off x="179512" y="3976747"/>
              <a:ext cx="1288961" cy="432048"/>
            </a:xfrm>
            <a:prstGeom prst="borderCallout1">
              <a:avLst>
                <a:gd name="adj1" fmla="val 1355"/>
                <a:gd name="adj2" fmla="val 83015"/>
                <a:gd name="adj3" fmla="val -116539"/>
                <a:gd name="adj4" fmla="val 147279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Request_1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线形标注 1 35"/>
            <p:cNvSpPr/>
            <p:nvPr/>
          </p:nvSpPr>
          <p:spPr>
            <a:xfrm>
              <a:off x="1890624" y="3976746"/>
              <a:ext cx="1462554" cy="432048"/>
            </a:xfrm>
            <a:prstGeom prst="borderCallout1">
              <a:avLst>
                <a:gd name="adj1" fmla="val 4254"/>
                <a:gd name="adj2" fmla="val 23064"/>
                <a:gd name="adj3" fmla="val -125236"/>
                <a:gd name="adj4" fmla="val 2510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Request_100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线形标注 1 36"/>
            <p:cNvSpPr/>
            <p:nvPr/>
          </p:nvSpPr>
          <p:spPr>
            <a:xfrm>
              <a:off x="3749813" y="3976747"/>
              <a:ext cx="1541173" cy="432048"/>
            </a:xfrm>
            <a:prstGeom prst="borderCallout1">
              <a:avLst>
                <a:gd name="adj1" fmla="val -1544"/>
                <a:gd name="adj2" fmla="val 20513"/>
                <a:gd name="adj3" fmla="val -119438"/>
                <a:gd name="adj4" fmla="val -80322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Request_1000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544003" y="403888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…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53178" y="4038882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…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292080" y="4037393"/>
              <a:ext cx="3642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…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9" name="左大括号 8"/>
            <p:cNvSpPr/>
            <p:nvPr/>
          </p:nvSpPr>
          <p:spPr>
            <a:xfrm rot="5400000">
              <a:off x="2492977" y="2585313"/>
              <a:ext cx="330425" cy="1356955"/>
            </a:xfrm>
            <a:prstGeom prst="leftBrac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" name="直接箭头连接符 2"/>
            <p:cNvCxnSpPr/>
            <p:nvPr/>
          </p:nvCxnSpPr>
          <p:spPr>
            <a:xfrm>
              <a:off x="903253" y="3429000"/>
              <a:ext cx="431681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组合 45"/>
          <p:cNvGrpSpPr/>
          <p:nvPr/>
        </p:nvGrpSpPr>
        <p:grpSpPr>
          <a:xfrm>
            <a:off x="179513" y="4509120"/>
            <a:ext cx="5294670" cy="1632377"/>
            <a:chOff x="179513" y="4509120"/>
            <a:chExt cx="5294670" cy="1632377"/>
          </a:xfrm>
        </p:grpSpPr>
        <p:sp>
          <p:nvSpPr>
            <p:cNvPr id="42" name="矩形 41"/>
            <p:cNvSpPr/>
            <p:nvPr/>
          </p:nvSpPr>
          <p:spPr>
            <a:xfrm>
              <a:off x="971600" y="4941168"/>
              <a:ext cx="4032448" cy="120032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zh-CN" dirty="0"/>
                <a:t>H</a:t>
              </a:r>
              <a:r>
                <a:rPr lang="en-US" altLang="zh-CN" dirty="0" smtClean="0"/>
                <a:t>andled </a:t>
              </a:r>
              <a:r>
                <a:rPr lang="en-US" altLang="zh-CN" dirty="0"/>
                <a:t>in a complex </a:t>
              </a:r>
              <a:r>
                <a:rPr lang="en-US" altLang="zh-CN" dirty="0" smtClean="0"/>
                <a:t>process. For example, </a:t>
              </a:r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a simple Google search request will trigger more than 200 sub-requests and cross hundreds of servers.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43" name="左大括号 42"/>
            <p:cNvSpPr/>
            <p:nvPr/>
          </p:nvSpPr>
          <p:spPr>
            <a:xfrm rot="16200000">
              <a:off x="2646828" y="2041805"/>
              <a:ext cx="360040" cy="529467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47387" y="3885263"/>
            <a:ext cx="2229637" cy="1286381"/>
            <a:chOff x="6047387" y="3885263"/>
            <a:chExt cx="2229637" cy="1286381"/>
          </a:xfrm>
        </p:grpSpPr>
        <p:sp>
          <p:nvSpPr>
            <p:cNvPr id="48" name="右箭头 47"/>
            <p:cNvSpPr/>
            <p:nvPr/>
          </p:nvSpPr>
          <p:spPr>
            <a:xfrm>
              <a:off x="6047387" y="3885263"/>
              <a:ext cx="489204" cy="1247713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6875162" y="3971315"/>
              <a:ext cx="1401862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Huge</a:t>
              </a:r>
            </a:p>
            <a:p>
              <a:pPr algn="ctr"/>
              <a:r>
                <a:rPr lang="en-US" altLang="zh-CN" sz="2400" dirty="0" smtClean="0"/>
                <a:t>trace</a:t>
              </a:r>
            </a:p>
            <a:p>
              <a:pPr algn="ctr"/>
              <a:r>
                <a:rPr lang="en-US" altLang="zh-CN" sz="2400" dirty="0" smtClean="0"/>
                <a:t>data</a:t>
              </a:r>
              <a:endParaRPr lang="zh-CN" altLang="en-US" sz="24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75162" y="5310499"/>
            <a:ext cx="1428530" cy="1061830"/>
            <a:chOff x="6875162" y="5310499"/>
            <a:chExt cx="1428530" cy="1061830"/>
          </a:xfrm>
        </p:grpSpPr>
        <p:sp>
          <p:nvSpPr>
            <p:cNvPr id="50" name="矩形 49"/>
            <p:cNvSpPr/>
            <p:nvPr/>
          </p:nvSpPr>
          <p:spPr>
            <a:xfrm>
              <a:off x="6901830" y="5910664"/>
              <a:ext cx="140186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/>
                <a:t>Real-time</a:t>
              </a:r>
              <a:endParaRPr lang="zh-CN" altLang="en-US" sz="2400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6875162" y="5310499"/>
              <a:ext cx="1401862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err="1" smtClean="0"/>
                <a:t>vs</a:t>
              </a:r>
              <a:endParaRPr lang="zh-CN" altLang="en-US" sz="2400" dirty="0"/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11760" y="6237312"/>
            <a:ext cx="4303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A problem faced by all existing methods!</a:t>
            </a:r>
            <a:endParaRPr lang="zh-CN" altLang="en-US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80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8195</TotalTime>
  <Words>1172</Words>
  <Application>Microsoft Macintosh PowerPoint</Application>
  <PresentationFormat>全屏显示(4:3)</PresentationFormat>
  <Paragraphs>220</Paragraphs>
  <Slides>27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A Runtime Verification Based Trace-Oriented Monitoring Framework for Cloud Systems</vt:lpstr>
      <vt:lpstr>Motivation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Framework</vt:lpstr>
      <vt:lpstr>PowerPoint 演示文稿</vt:lpstr>
      <vt:lpstr>PowerPoint 演示文稿</vt:lpstr>
      <vt:lpstr>Preliminary Evaluation</vt:lpstr>
      <vt:lpstr>PowerPoint 演示文稿</vt:lpstr>
      <vt:lpstr>PowerPoint 演示文稿</vt:lpstr>
      <vt:lpstr>PowerPoint 演示文稿</vt:lpstr>
      <vt:lpstr>PowerPoint 演示文稿</vt:lpstr>
      <vt:lpstr>Future work</vt:lpstr>
      <vt:lpstr>PowerPoint 演示文稿</vt:lpstr>
      <vt:lpstr>PowerPoint 演示文稿</vt:lpstr>
      <vt:lpstr>Thanks for Your Attention! And Any Questions?</vt:lpstr>
      <vt:lpstr>Backup Slides</vt:lpstr>
      <vt:lpstr>PowerPoint 演示文稿</vt:lpstr>
      <vt:lpstr>rpc</vt:lpstr>
      <vt:lpstr>read</vt:lpstr>
      <vt:lpstr>write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</dc:creator>
  <cp:lastModifiedBy>Zhenbang Chen</cp:lastModifiedBy>
  <cp:revision>242</cp:revision>
  <dcterms:created xsi:type="dcterms:W3CDTF">2014-04-26T01:09:01Z</dcterms:created>
  <dcterms:modified xsi:type="dcterms:W3CDTF">2014-12-25T13:23:50Z</dcterms:modified>
</cp:coreProperties>
</file>